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5.xml" ContentType="application/vnd.openxmlformats-officedocument.presentationml.tags+xml"/>
  <Override PartName="/ppt/notesSlides/notesSlide50.xml" ContentType="application/vnd.openxmlformats-officedocument.presentationml.notesSlide+xml"/>
  <Override PartName="/ppt/tags/tag36.xml" ContentType="application/vnd.openxmlformats-officedocument.presentationml.tags+xml"/>
  <Override PartName="/ppt/notesSlides/notesSlide51.xml" ContentType="application/vnd.openxmlformats-officedocument.presentationml.notesSlide+xml"/>
  <Override PartName="/ppt/tags/tag37.xml" ContentType="application/vnd.openxmlformats-officedocument.presentationml.tags+xml"/>
  <Override PartName="/ppt/notesSlides/notesSlide52.xml" ContentType="application/vnd.openxmlformats-officedocument.presentationml.notesSlide+xml"/>
  <Override PartName="/ppt/tags/tag38.xml" ContentType="application/vnd.openxmlformats-officedocument.presentationml.tags+xml"/>
  <Override PartName="/ppt/notesSlides/notesSlide53.xml" ContentType="application/vnd.openxmlformats-officedocument.presentationml.notesSlide+xml"/>
  <Override PartName="/ppt/tags/tag39.xml" ContentType="application/vnd.openxmlformats-officedocument.presentationml.tags+xml"/>
  <Override PartName="/ppt/notesSlides/notesSlide54.xml" ContentType="application/vnd.openxmlformats-officedocument.presentationml.notesSlide+xml"/>
  <Override PartName="/ppt/tags/tag40.xml" ContentType="application/vnd.openxmlformats-officedocument.presentationml.tags+xml"/>
  <Override PartName="/ppt/notesSlides/notesSlide55.xml" ContentType="application/vnd.openxmlformats-officedocument.presentationml.notesSlide+xml"/>
  <Override PartName="/ppt/tags/tag41.xml" ContentType="application/vnd.openxmlformats-officedocument.presentationml.tags+xml"/>
  <Override PartName="/ppt/notesSlides/notesSlide5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57.xml" ContentType="application/vnd.openxmlformats-officedocument.presentationml.notesSlide+xml"/>
  <Override PartName="/ppt/tags/tag4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5.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6.xml" ContentType="application/vnd.openxmlformats-officedocument.presentationml.tags+xml"/>
  <Override PartName="/ppt/notesSlides/notesSlide63.xml" ContentType="application/vnd.openxmlformats-officedocument.presentationml.notesSlide+xml"/>
  <Override PartName="/ppt/tags/tag47.xml" ContentType="application/vnd.openxmlformats-officedocument.presentationml.tags+xml"/>
  <Override PartName="/ppt/notesSlides/notesSlide64.xml" ContentType="application/vnd.openxmlformats-officedocument.presentationml.notesSlide+xml"/>
  <Override PartName="/ppt/tags/tag48.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3"/>
  </p:notesMasterIdLst>
  <p:handoutMasterIdLst>
    <p:handoutMasterId r:id="rId84"/>
  </p:handoutMasterIdLst>
  <p:sldIdLst>
    <p:sldId id="256" r:id="rId2"/>
    <p:sldId id="369" r:id="rId3"/>
    <p:sldId id="368" r:id="rId4"/>
    <p:sldId id="290" r:id="rId5"/>
    <p:sldId id="395" r:id="rId6"/>
    <p:sldId id="394" r:id="rId7"/>
    <p:sldId id="313" r:id="rId8"/>
    <p:sldId id="314" r:id="rId9"/>
    <p:sldId id="315" r:id="rId10"/>
    <p:sldId id="294" r:id="rId11"/>
    <p:sldId id="376" r:id="rId12"/>
    <p:sldId id="318" r:id="rId13"/>
    <p:sldId id="297" r:id="rId14"/>
    <p:sldId id="312" r:id="rId15"/>
    <p:sldId id="298" r:id="rId16"/>
    <p:sldId id="384" r:id="rId17"/>
    <p:sldId id="385" r:id="rId18"/>
    <p:sldId id="386" r:id="rId19"/>
    <p:sldId id="325" r:id="rId20"/>
    <p:sldId id="326" r:id="rId21"/>
    <p:sldId id="319" r:id="rId22"/>
    <p:sldId id="320" r:id="rId23"/>
    <p:sldId id="322" r:id="rId24"/>
    <p:sldId id="323" r:id="rId25"/>
    <p:sldId id="299" r:id="rId26"/>
    <p:sldId id="381" r:id="rId27"/>
    <p:sldId id="330" r:id="rId28"/>
    <p:sldId id="396" r:id="rId29"/>
    <p:sldId id="389" r:id="rId30"/>
    <p:sldId id="331" r:id="rId31"/>
    <p:sldId id="300" r:id="rId32"/>
    <p:sldId id="379" r:id="rId33"/>
    <p:sldId id="390" r:id="rId34"/>
    <p:sldId id="332" r:id="rId35"/>
    <p:sldId id="333" r:id="rId36"/>
    <p:sldId id="335" r:id="rId37"/>
    <p:sldId id="272" r:id="rId38"/>
    <p:sldId id="336" r:id="rId39"/>
    <p:sldId id="337" r:id="rId40"/>
    <p:sldId id="339" r:id="rId41"/>
    <p:sldId id="340" r:id="rId42"/>
    <p:sldId id="341" r:id="rId43"/>
    <p:sldId id="343" r:id="rId44"/>
    <p:sldId id="342" r:id="rId45"/>
    <p:sldId id="344" r:id="rId46"/>
    <p:sldId id="345" r:id="rId47"/>
    <p:sldId id="347" r:id="rId48"/>
    <p:sldId id="348" r:id="rId49"/>
    <p:sldId id="349" r:id="rId50"/>
    <p:sldId id="350" r:id="rId51"/>
    <p:sldId id="351" r:id="rId52"/>
    <p:sldId id="352" r:id="rId53"/>
    <p:sldId id="353" r:id="rId54"/>
    <p:sldId id="387" r:id="rId55"/>
    <p:sldId id="354" r:id="rId56"/>
    <p:sldId id="271" r:id="rId57"/>
    <p:sldId id="358" r:id="rId58"/>
    <p:sldId id="359" r:id="rId59"/>
    <p:sldId id="355" r:id="rId60"/>
    <p:sldId id="362" r:id="rId61"/>
    <p:sldId id="365" r:id="rId62"/>
    <p:sldId id="375" r:id="rId63"/>
    <p:sldId id="363" r:id="rId64"/>
    <p:sldId id="366" r:id="rId65"/>
    <p:sldId id="377" r:id="rId66"/>
    <p:sldId id="364" r:id="rId67"/>
    <p:sldId id="367" r:id="rId68"/>
    <p:sldId id="307" r:id="rId69"/>
    <p:sldId id="398" r:id="rId70"/>
    <p:sldId id="388" r:id="rId71"/>
    <p:sldId id="370" r:id="rId72"/>
    <p:sldId id="371" r:id="rId73"/>
    <p:sldId id="372" r:id="rId74"/>
    <p:sldId id="373" r:id="rId75"/>
    <p:sldId id="374" r:id="rId76"/>
    <p:sldId id="263" r:id="rId77"/>
    <p:sldId id="284" r:id="rId78"/>
    <p:sldId id="361" r:id="rId79"/>
    <p:sldId id="391" r:id="rId80"/>
    <p:sldId id="392" r:id="rId81"/>
    <p:sldId id="397" r:id="rId82"/>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Geneva"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Geneva"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Geneva"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Geneva" charset="0"/>
        <a:ea typeface="ＭＳ Ｐゴシック" charset="0"/>
        <a:cs typeface="+mn-cs"/>
      </a:defRPr>
    </a:lvl5pPr>
    <a:lvl6pPr marL="2286000" algn="l" defTabSz="457200" rtl="0" eaLnBrk="1" latinLnBrk="0" hangingPunct="1">
      <a:defRPr sz="2400" kern="1200">
        <a:solidFill>
          <a:schemeClr val="tx1"/>
        </a:solidFill>
        <a:latin typeface="Geneva" charset="0"/>
        <a:ea typeface="ＭＳ Ｐゴシック" charset="0"/>
        <a:cs typeface="+mn-cs"/>
      </a:defRPr>
    </a:lvl6pPr>
    <a:lvl7pPr marL="2743200" algn="l" defTabSz="457200" rtl="0" eaLnBrk="1" latinLnBrk="0" hangingPunct="1">
      <a:defRPr sz="2400" kern="1200">
        <a:solidFill>
          <a:schemeClr val="tx1"/>
        </a:solidFill>
        <a:latin typeface="Geneva" charset="0"/>
        <a:ea typeface="ＭＳ Ｐゴシック" charset="0"/>
        <a:cs typeface="+mn-cs"/>
      </a:defRPr>
    </a:lvl7pPr>
    <a:lvl8pPr marL="3200400" algn="l" defTabSz="457200" rtl="0" eaLnBrk="1" latinLnBrk="0" hangingPunct="1">
      <a:defRPr sz="2400" kern="1200">
        <a:solidFill>
          <a:schemeClr val="tx1"/>
        </a:solidFill>
        <a:latin typeface="Geneva" charset="0"/>
        <a:ea typeface="ＭＳ Ｐゴシック" charset="0"/>
        <a:cs typeface="+mn-cs"/>
      </a:defRPr>
    </a:lvl8pPr>
    <a:lvl9pPr marL="3657600" algn="l" defTabSz="457200" rtl="0" eaLnBrk="1" latinLnBrk="0" hangingPunct="1">
      <a:defRPr sz="2400" kern="1200">
        <a:solidFill>
          <a:schemeClr val="tx1"/>
        </a:solidFill>
        <a:latin typeface="Geneva"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FFFF"/>
    <a:srgbClr val="6E0000"/>
    <a:srgbClr val="5B1717"/>
    <a:srgbClr val="5A0C0C"/>
    <a:srgbClr val="6B0D0D"/>
    <a:srgbClr val="003399"/>
    <a:srgbClr val="840C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29" autoAdjust="0"/>
    <p:restoredTop sz="78356"/>
  </p:normalViewPr>
  <p:slideViewPr>
    <p:cSldViewPr>
      <p:cViewPr varScale="1">
        <p:scale>
          <a:sx n="88" d="100"/>
          <a:sy n="88" d="100"/>
        </p:scale>
        <p:origin x="16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8014124"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190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3000" y="685800"/>
            <a:ext cx="4572000" cy="3429000"/>
          </a:xfrm>
          <a:prstGeom prst="rect">
            <a:avLst/>
          </a:prstGeom>
          <a:no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1" name="Rectangle 3"/>
          <p:cNvSpPr>
            <a:spLocks noGrp="1" noChangeArrowheads="1"/>
          </p:cNvSpPr>
          <p:nvPr>
            <p:ph type="body" sz="quarter" idx="3"/>
          </p:nvPr>
        </p:nvSpPr>
        <p:spPr bwMode="auto">
          <a:xfrm>
            <a:off x="985838" y="4343400"/>
            <a:ext cx="50292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479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Jan. This is work with </a:t>
            </a:r>
            <a:r>
              <a:rPr lang="en-US" dirty="0" err="1"/>
              <a:t>Eytan</a:t>
            </a:r>
            <a:r>
              <a:rPr lang="en-US" dirty="0"/>
              <a:t> </a:t>
            </a:r>
            <a:r>
              <a:rPr lang="en-US" dirty="0" err="1"/>
              <a:t>Bakshy</a:t>
            </a:r>
            <a:r>
              <a:rPr lang="en-US" dirty="0"/>
              <a:t> of Facebook, and some folks at </a:t>
            </a:r>
            <a:r>
              <a:rPr lang="en-US" dirty="0" err="1"/>
              <a:t>Umass</a:t>
            </a:r>
            <a:r>
              <a:rPr lang="en-US" dirty="0"/>
              <a:t> – Emery and Eliot, whom many of you know, and </a:t>
            </a:r>
            <a:r>
              <a:rPr lang="en-US"/>
              <a:t>David Jensen.</a:t>
            </a:r>
            <a:endParaRPr lang="en-US" dirty="0"/>
          </a:p>
        </p:txBody>
      </p:sp>
    </p:spTree>
    <p:extLst>
      <p:ext uri="{BB962C8B-B14F-4D97-AF65-F5344CB8AC3E}">
        <p14:creationId xmlns:p14="http://schemas.microsoft.com/office/powerpoint/2010/main" val="120891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there is a problem. </a:t>
            </a:r>
          </a:p>
        </p:txBody>
      </p:sp>
    </p:spTree>
    <p:extLst>
      <p:ext uri="{BB962C8B-B14F-4D97-AF65-F5344CB8AC3E}">
        <p14:creationId xmlns:p14="http://schemas.microsoft.com/office/powerpoint/2010/main" val="3686082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Our outcome of interest is in terms of </a:t>
            </a:r>
            <a:r>
              <a:rPr lang="en-US" i="1" dirty="0">
                <a:effectLst/>
              </a:rPr>
              <a:t>people</a:t>
            </a:r>
            <a:r>
              <a:rPr lang="en-US" dirty="0">
                <a:effectLst/>
              </a:rPr>
              <a:t> who clicked the button, but &lt;CLICK&gt; our code isn’t tracking people. </a:t>
            </a:r>
          </a:p>
          <a:p>
            <a:endParaRPr lang="en-US" dirty="0"/>
          </a:p>
        </p:txBody>
      </p:sp>
    </p:spTree>
    <p:extLst>
      <p:ext uri="{BB962C8B-B14F-4D97-AF65-F5344CB8AC3E}">
        <p14:creationId xmlns:p14="http://schemas.microsoft.com/office/powerpoint/2010/main" val="424524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We don’t know how many individuals have clicked on that button; in the worst case our data could be coming from the same person, and in the best case we have one data point per person.</a:t>
            </a:r>
          </a:p>
        </p:txBody>
      </p:sp>
    </p:spTree>
    <p:extLst>
      <p:ext uri="{BB962C8B-B14F-4D97-AF65-F5344CB8AC3E}">
        <p14:creationId xmlns:p14="http://schemas.microsoft.com/office/powerpoint/2010/main" val="50460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Okay, so this actually isn’t a problem because there are DSLs out there for experimentation.</a:t>
            </a:r>
          </a:p>
        </p:txBody>
      </p:sp>
    </p:spTree>
    <p:extLst>
      <p:ext uri="{BB962C8B-B14F-4D97-AF65-F5344CB8AC3E}">
        <p14:creationId xmlns:p14="http://schemas.microsoft.com/office/powerpoint/2010/main" val="26315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popular choice is Facebook’s </a:t>
            </a:r>
            <a:r>
              <a:rPr lang="en-US" dirty="0" err="1"/>
              <a:t>PlanOut</a:t>
            </a:r>
            <a:r>
              <a:rPr lang="en-US" dirty="0"/>
              <a:t>. &lt;CLICK&gt; The framework that backs </a:t>
            </a:r>
            <a:r>
              <a:rPr lang="en-US" dirty="0" err="1"/>
              <a:t>PlanOut</a:t>
            </a:r>
            <a:r>
              <a:rPr lang="en-US" dirty="0"/>
              <a:t> manages &lt;CLICK&gt; sampling, which we were previously doing with the outer coin flip, but don’t need now &lt;CLICK&gt;. &lt;PAUSE&gt;</a:t>
            </a:r>
          </a:p>
        </p:txBody>
      </p:sp>
    </p:spTree>
    <p:extLst>
      <p:ext uri="{BB962C8B-B14F-4D97-AF65-F5344CB8AC3E}">
        <p14:creationId xmlns:p14="http://schemas.microsoft.com/office/powerpoint/2010/main" val="37842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rPr>
              <a:t>PlanOut</a:t>
            </a:r>
            <a:r>
              <a:rPr lang="en-US" dirty="0">
                <a:effectLst/>
              </a:rPr>
              <a:t> also manages &lt;CLICK&gt; concurrently running experiments, which is an important rationale for choosing </a:t>
            </a:r>
            <a:r>
              <a:rPr lang="en-US" dirty="0" err="1">
                <a:effectLst/>
              </a:rPr>
              <a:t>PlanOut</a:t>
            </a:r>
            <a:r>
              <a:rPr lang="en-US" dirty="0">
                <a:effectLst/>
              </a:rPr>
              <a:t>, but is tangential to our concerns. </a:t>
            </a:r>
          </a:p>
          <a:p>
            <a:r>
              <a:rPr lang="en-US" dirty="0"/>
              <a:t>More important to us is that </a:t>
            </a:r>
            <a:r>
              <a:rPr lang="en-US" dirty="0" err="1"/>
              <a:t>PlanOut</a:t>
            </a:r>
            <a:r>
              <a:rPr lang="en-US" dirty="0"/>
              <a:t> manages &lt;CLICK&gt; data recording, so we no longer need to track manually &lt;CLICK&gt; which message users received.</a:t>
            </a:r>
          </a:p>
          <a:p>
            <a:endParaRPr lang="en-US" dirty="0"/>
          </a:p>
        </p:txBody>
      </p:sp>
    </p:spTree>
    <p:extLst>
      <p:ext uri="{BB962C8B-B14F-4D97-AF65-F5344CB8AC3E}">
        <p14:creationId xmlns:p14="http://schemas.microsoft.com/office/powerpoint/2010/main" val="1627372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And then we have the DSL itself &lt;CLICK&gt;, whose features we will get into in a moment, but for now know that it looks like </a:t>
            </a:r>
            <a:r>
              <a:rPr lang="en-US" dirty="0" err="1">
                <a:effectLst/>
              </a:rPr>
              <a:t>Javascript</a:t>
            </a:r>
            <a:r>
              <a:rPr lang="en-US" dirty="0">
                <a:effectLst/>
              </a:rPr>
              <a:t> &lt;CLICK&gt;, with named arguments, and its purpose is to map units to treatments.  We also might want to update this script, </a:t>
            </a:r>
            <a:endParaRPr lang="en-US" dirty="0"/>
          </a:p>
        </p:txBody>
      </p:sp>
    </p:spTree>
    <p:extLst>
      <p:ext uri="{BB962C8B-B14F-4D97-AF65-F5344CB8AC3E}">
        <p14:creationId xmlns:p14="http://schemas.microsoft.com/office/powerpoint/2010/main" val="537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expressing this experiment more compactly, and while we’re at it, we decide to make it a little more targeted, </a:t>
            </a:r>
            <a:r>
              <a:rPr lang="en-US" dirty="0"/>
              <a:t>&lt;CLICK&gt; by only running the experiment on paying customers, rather than, for example, those pesky graduate students like me who have a subscription through their university. The ability to iterate on design is critically important to experimentation, &lt;CLICK&gt; so this workflow encapsulates a representative use-case for </a:t>
            </a:r>
            <a:r>
              <a:rPr lang="en-US" dirty="0" err="1"/>
              <a:t>PlanOut</a:t>
            </a:r>
            <a:r>
              <a:rPr lang="en-US" dirty="0"/>
              <a:t>, where deployed versions of experiments can be quite a bit more complex than our running example. So critically,</a:t>
            </a:r>
          </a:p>
        </p:txBody>
      </p:sp>
    </p:spTree>
    <p:extLst>
      <p:ext uri="{BB962C8B-B14F-4D97-AF65-F5344CB8AC3E}">
        <p14:creationId xmlns:p14="http://schemas.microsoft.com/office/powerpoint/2010/main" val="392327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mapping must be unbiased &lt;CLICK&gt;, in order to accurate estimate &lt;CLICK&gt; the average treatment effect, or ATE. </a:t>
            </a:r>
          </a:p>
        </p:txBody>
      </p:sp>
    </p:spTree>
    <p:extLst>
      <p:ext uri="{BB962C8B-B14F-4D97-AF65-F5344CB8AC3E}">
        <p14:creationId xmlns:p14="http://schemas.microsoft.com/office/powerpoint/2010/main" val="283512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we will first introduce some of the domain specific features of </a:t>
            </a:r>
            <a:r>
              <a:rPr lang="en-US" dirty="0" err="1"/>
              <a:t>PlanOut</a:t>
            </a:r>
            <a:r>
              <a:rPr lang="en-US" dirty="0"/>
              <a:t> that aid in this mapping, and then we will address the heart of the issue: &lt;CLICK&gt; how we can know whether the mapping is unbiased? And &lt;CLICK&gt; How do we know whether our analyses are consistent with that mapping?</a:t>
            </a:r>
          </a:p>
        </p:txBody>
      </p:sp>
    </p:spTree>
    <p:extLst>
      <p:ext uri="{BB962C8B-B14F-4D97-AF65-F5344CB8AC3E}">
        <p14:creationId xmlns:p14="http://schemas.microsoft.com/office/powerpoint/2010/main" val="172964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1534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PlanOut</a:t>
            </a:r>
            <a:r>
              <a:rPr lang="en-US" dirty="0"/>
              <a:t> contains built-in pseudo-random functions that are seeded with some experiment-specific data, including </a:t>
            </a:r>
          </a:p>
        </p:txBody>
      </p:sp>
    </p:spTree>
    <p:extLst>
      <p:ext uri="{BB962C8B-B14F-4D97-AF65-F5344CB8AC3E}">
        <p14:creationId xmlns:p14="http://schemas.microsoft.com/office/powerpoint/2010/main" val="2403605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The units of randomization, which must be specified explicitly, and can be arbitrary expressions. </a:t>
            </a:r>
          </a:p>
        </p:txBody>
      </p:sp>
    </p:spTree>
    <p:extLst>
      <p:ext uri="{BB962C8B-B14F-4D97-AF65-F5344CB8AC3E}">
        <p14:creationId xmlns:p14="http://schemas.microsoft.com/office/powerpoint/2010/main" val="3641144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A critical feature of any language for experimentation is a mechanism for specifying what data gets recorded. </a:t>
            </a:r>
            <a:r>
              <a:rPr lang="en-US" dirty="0" err="1">
                <a:effectLst/>
              </a:rPr>
              <a:t>PlanOut</a:t>
            </a:r>
            <a:r>
              <a:rPr lang="en-US" dirty="0">
                <a:effectLst/>
              </a:rPr>
              <a:t> overloads the return operator so that if its argument evaluates to false, &lt;CLICK&gt; data defined along that path isn’t recorded. &lt;CLICK&gt; No return statement corresponds to a return true. </a:t>
            </a:r>
          </a:p>
        </p:txBody>
      </p:sp>
    </p:spTree>
    <p:extLst>
      <p:ext uri="{BB962C8B-B14F-4D97-AF65-F5344CB8AC3E}">
        <p14:creationId xmlns:p14="http://schemas.microsoft.com/office/powerpoint/2010/main" val="282034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Finally, while not strictly necessary for an experimentation DSL, </a:t>
            </a:r>
            <a:r>
              <a:rPr lang="en-US" dirty="0" err="1">
                <a:effectLst/>
              </a:rPr>
              <a:t>PlanOut</a:t>
            </a:r>
            <a:r>
              <a:rPr lang="en-US" dirty="0">
                <a:effectLst/>
              </a:rPr>
              <a:t> permits calls to external functions. </a:t>
            </a:r>
          </a:p>
          <a:p>
            <a:endParaRPr lang="en-US" dirty="0"/>
          </a:p>
        </p:txBody>
      </p:sp>
    </p:spTree>
    <p:extLst>
      <p:ext uri="{BB962C8B-B14F-4D97-AF65-F5344CB8AC3E}">
        <p14:creationId xmlns:p14="http://schemas.microsoft.com/office/powerpoint/2010/main" val="14720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So we can go run that experiment for fun and profit, right? </a:t>
            </a:r>
          </a:p>
        </p:txBody>
      </p:sp>
    </p:spTree>
    <p:extLst>
      <p:ext uri="{BB962C8B-B14F-4D97-AF65-F5344CB8AC3E}">
        <p14:creationId xmlns:p14="http://schemas.microsoft.com/office/powerpoint/2010/main" val="214913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So now that we’ve covered the language features that allow us to express the mapping, let’s get to the heart of the talk, where we have to figure out how to determine whether the mapping of units to treatments is unbiased, allowing us to fairly estimate ATE from the script we wrote. </a:t>
            </a:r>
          </a:p>
        </p:txBody>
      </p:sp>
    </p:spTree>
    <p:extLst>
      <p:ext uri="{BB962C8B-B14F-4D97-AF65-F5344CB8AC3E}">
        <p14:creationId xmlns:p14="http://schemas.microsoft.com/office/powerpoint/2010/main" val="697468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are the places we could possibly go wrong? Well, we have the design phase &lt;CLICK&gt;, which in this context corresponds to the </a:t>
            </a:r>
            <a:r>
              <a:rPr lang="en-US" dirty="0" err="1"/>
              <a:t>PlanOut</a:t>
            </a:r>
            <a:r>
              <a:rPr lang="en-US" dirty="0"/>
              <a:t> script &lt;CLICK&gt;. Then we have the &lt;CLICK&gt; execution phase, where &lt;CLICK&gt; subjects are actually exposed to treatments, and then we have the &lt;CLICK&gt; analysis phase, where we compute estimators of causal effect, &lt;CLICK&gt; such as ATE. </a:t>
            </a:r>
          </a:p>
        </p:txBody>
      </p:sp>
    </p:spTree>
    <p:extLst>
      <p:ext uri="{BB962C8B-B14F-4D97-AF65-F5344CB8AC3E}">
        <p14:creationId xmlns:p14="http://schemas.microsoft.com/office/powerpoint/2010/main" val="3625457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possible that &lt;CLICK&gt; between the design and execution phases, something causes the mapping of units to treatments to fail &lt;CLICK&gt;, for example, there is a bug in the rendering of a webpage on a particular mobile phone, and the type of phone would then be correlated with both treatment and outcome, rendering any estimate of effect inaccurate. &lt;CLICK&gt; We also expect that there is a set of analyses that are consistent with the original design of the experiment. However, if there is nothing to link these two, then it is possible &lt;CLICK&gt;for the experiment to de-synchronize with the analysis, which also introduces bias.</a:t>
            </a:r>
          </a:p>
        </p:txBody>
      </p:sp>
    </p:spTree>
    <p:extLst>
      <p:ext uri="{BB962C8B-B14F-4D97-AF65-F5344CB8AC3E}">
        <p14:creationId xmlns:p14="http://schemas.microsoft.com/office/powerpoint/2010/main" val="1750134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running experiments can be costly, we restrict ourselves to those that </a:t>
            </a:r>
            <a:r>
              <a:rPr lang="en-US" b="1" dirty="0"/>
              <a:t>don’t </a:t>
            </a:r>
            <a:r>
              <a:rPr lang="en-US" dirty="0"/>
              <a:t>involve user data.&lt;CLICK&gt; This means we won’t be looking at the execution phase, since that requires knowing the actual treatments being mapped. </a:t>
            </a:r>
          </a:p>
        </p:txBody>
      </p:sp>
    </p:spTree>
    <p:extLst>
      <p:ext uri="{BB962C8B-B14F-4D97-AF65-F5344CB8AC3E}">
        <p14:creationId xmlns:p14="http://schemas.microsoft.com/office/powerpoint/2010/main" val="3292290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however, &lt;CLICK&gt; use static program analysis to &lt;CLICK&gt; identify threats to the internal validity of </a:t>
            </a:r>
            <a:r>
              <a:rPr lang="en-US" dirty="0" err="1"/>
              <a:t>PlanOut</a:t>
            </a:r>
            <a:r>
              <a:rPr lang="en-US" dirty="0"/>
              <a:t> scripts, and &lt;CLICK&gt; automate some components of the statistical analysis phase by generating critical data such &lt;CLICK&gt; as contrasts and conditioning sets. To this end, we’ve built a tool &lt;CLICK&gt; for handling both tasks.</a:t>
            </a:r>
          </a:p>
        </p:txBody>
      </p:sp>
    </p:spTree>
    <p:extLst>
      <p:ext uri="{BB962C8B-B14F-4D97-AF65-F5344CB8AC3E}">
        <p14:creationId xmlns:p14="http://schemas.microsoft.com/office/powerpoint/2010/main" val="378271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So the first thing you might be asking about this talk, if you are unfamiliar with the domain, is: what are online field experiments?</a:t>
            </a:r>
            <a:endParaRPr lang="en-US" dirty="0"/>
          </a:p>
          <a:p>
            <a:endParaRPr lang="en-US" dirty="0"/>
          </a:p>
        </p:txBody>
      </p:sp>
    </p:spTree>
    <p:extLst>
      <p:ext uri="{BB962C8B-B14F-4D97-AF65-F5344CB8AC3E}">
        <p14:creationId xmlns:p14="http://schemas.microsoft.com/office/powerpoint/2010/main" val="2750093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a:t>
            </a:r>
            <a:r>
              <a:rPr lang="en-US" dirty="0" err="1"/>
              <a:t>PlanAlyzer</a:t>
            </a:r>
            <a:r>
              <a:rPr lang="en-US" dirty="0"/>
              <a:t> do? &lt;CLICK&gt; First it checks for threats to the internal validity of </a:t>
            </a:r>
            <a:r>
              <a:rPr lang="en-US" dirty="0" err="1"/>
              <a:t>PlanOut</a:t>
            </a:r>
            <a:r>
              <a:rPr lang="en-US" dirty="0"/>
              <a:t> programs. &lt;CLICK&gt; These threats are based on well-known problems from the experimental design literature, &lt;CLICK&gt; and their manifestation in </a:t>
            </a:r>
            <a:r>
              <a:rPr lang="en-US" dirty="0" err="1"/>
              <a:t>PlanOut</a:t>
            </a:r>
            <a:r>
              <a:rPr lang="en-US" dirty="0"/>
              <a:t> code. &lt;CLICK&gt; If it does not detect these threats, </a:t>
            </a:r>
            <a:r>
              <a:rPr lang="en-US" dirty="0" err="1"/>
              <a:t>PlanAlyzer</a:t>
            </a:r>
            <a:r>
              <a:rPr lang="en-US" dirty="0"/>
              <a:t> will then generate contrasts and conditioning sets for eligible scripts. &lt;CLICK&gt; We’ve already discussed contrasts &lt;CLICK&gt;, and seen an example. &lt;CLICK&gt; We will discuss conditioning sets later in the talk, but the important thing to know is that they are a kind of constraint on the contrasts.</a:t>
            </a:r>
          </a:p>
        </p:txBody>
      </p:sp>
    </p:spTree>
    <p:extLst>
      <p:ext uri="{BB962C8B-B14F-4D97-AF65-F5344CB8AC3E}">
        <p14:creationId xmlns:p14="http://schemas.microsoft.com/office/powerpoint/2010/main" val="2687327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how does </a:t>
            </a:r>
            <a:r>
              <a:rPr lang="en-US" dirty="0" err="1"/>
              <a:t>PlanAlyzer</a:t>
            </a:r>
            <a:r>
              <a:rPr lang="en-US" dirty="0"/>
              <a:t> perform these analyses? &lt;CLICK&gt; Well, it runs a fairly standard path-sensitive analysis &lt;CLICK&gt; using special variable labels that capture important concepts in experimental design &lt;CLICK&gt; over an intermediate path-based representation and data dependence graph, and then &lt;CLICK&gt; uses an SMT solver to aid in contrast generation. </a:t>
            </a:r>
            <a:r>
              <a:rPr lang="en-US" dirty="0">
                <a:effectLst/>
              </a:rPr>
              <a:t>So now let’s discuss some of the threats to validity.</a:t>
            </a:r>
          </a:p>
          <a:p>
            <a:endParaRPr lang="en-US" dirty="0"/>
          </a:p>
        </p:txBody>
      </p:sp>
    </p:spTree>
    <p:extLst>
      <p:ext uri="{BB962C8B-B14F-4D97-AF65-F5344CB8AC3E}">
        <p14:creationId xmlns:p14="http://schemas.microsoft.com/office/powerpoint/2010/main" val="2041548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given what we’ve seen so far, you may wonder why we care about static analysis for these programs in the first place, &lt;CLICK&gt;, especially since the examples programs we will see are all going to be quite short and simple. However, we will talk </a:t>
            </a:r>
          </a:p>
        </p:txBody>
      </p:sp>
    </p:spTree>
    <p:extLst>
      <p:ext uri="{BB962C8B-B14F-4D97-AF65-F5344CB8AC3E}">
        <p14:creationId xmlns:p14="http://schemas.microsoft.com/office/powerpoint/2010/main" val="2250097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recording non-random treatments. &lt;CLICK&gt; Suppose we decide to change our code to have a default message for visitors whom we can’t upsell. &lt;CLICK&gt; So modify like so.</a:t>
            </a:r>
          </a:p>
        </p:txBody>
      </p:sp>
    </p:spTree>
    <p:extLst>
      <p:ext uri="{BB962C8B-B14F-4D97-AF65-F5344CB8AC3E}">
        <p14:creationId xmlns:p14="http://schemas.microsoft.com/office/powerpoint/2010/main" val="658752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is here is that we never want to have deterministically assigned treatment variables mixed in with randomly assigned ones. &lt;CLICK&gt; This is the sort of thing that </a:t>
            </a:r>
            <a:r>
              <a:rPr lang="en-US" dirty="0" err="1"/>
              <a:t>PlanAlyzer</a:t>
            </a:r>
            <a:r>
              <a:rPr lang="en-US" dirty="0"/>
              <a:t> will find. </a:t>
            </a:r>
          </a:p>
        </p:txBody>
      </p:sp>
    </p:spTree>
    <p:extLst>
      <p:ext uri="{BB962C8B-B14F-4D97-AF65-F5344CB8AC3E}">
        <p14:creationId xmlns:p14="http://schemas.microsoft.com/office/powerpoint/2010/main" val="1571680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can fix this problem by inserting a return statement. &lt;CLICK&gt;</a:t>
            </a:r>
          </a:p>
        </p:txBody>
      </p:sp>
    </p:spTree>
    <p:extLst>
      <p:ext uri="{BB962C8B-B14F-4D97-AF65-F5344CB8AC3E}">
        <p14:creationId xmlns:p14="http://schemas.microsoft.com/office/powerpoint/2010/main" val="2069118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Huzzah!</a:t>
            </a:r>
          </a:p>
        </p:txBody>
      </p:sp>
    </p:spTree>
    <p:extLst>
      <p:ext uri="{BB962C8B-B14F-4D97-AF65-F5344CB8AC3E}">
        <p14:creationId xmlns:p14="http://schemas.microsoft.com/office/powerpoint/2010/main" val="2808522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consider another threat: where we do not record values that we are conditioning on. &lt;CLICK&gt; Suppose you want a different message A for each population. &lt;CLICK&gt; You modify the code like so.</a:t>
            </a:r>
          </a:p>
        </p:txBody>
      </p:sp>
    </p:spTree>
    <p:extLst>
      <p:ext uri="{BB962C8B-B14F-4D97-AF65-F5344CB8AC3E}">
        <p14:creationId xmlns:p14="http://schemas.microsoft.com/office/powerpoint/2010/main" val="245808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here is that if that datum that we are conditioning on isn’t saved in a named variable, &lt;CLICK&gt; then that datum isn’t recorded. &lt;CLICK&gt; Now, this is only an error when this variable is an unrecorded confounder, or a cause of both treatment and outcome. </a:t>
            </a:r>
          </a:p>
          <a:p>
            <a:endParaRPr lang="en-US" dirty="0"/>
          </a:p>
          <a:p>
            <a:r>
              <a:rPr lang="en-US" dirty="0"/>
              <a:t>If you have an incredible short-term memory, you may be wondering about the original </a:t>
            </a:r>
            <a:r>
              <a:rPr lang="en-US" dirty="0" err="1"/>
              <a:t>PlanOut</a:t>
            </a:r>
            <a:r>
              <a:rPr lang="en-US" dirty="0"/>
              <a:t> version of this experiment, &lt;CLICK&gt; and what we do about branching on that unrecorded coin flip. Well, this random operator cannot cause the outcome, by virtue of being randomly defined in the script, and so &lt;CLICK&gt; this is okay. &lt;CLICK&gt; </a:t>
            </a:r>
            <a:r>
              <a:rPr lang="en-US" dirty="0" err="1"/>
              <a:t>PlanAlyzer</a:t>
            </a:r>
            <a:r>
              <a:rPr lang="en-US" dirty="0"/>
              <a:t> finds the first case and &lt;CLICK&gt; ignores the second.</a:t>
            </a:r>
          </a:p>
        </p:txBody>
      </p:sp>
    </p:spTree>
    <p:extLst>
      <p:ext uri="{BB962C8B-B14F-4D97-AF65-F5344CB8AC3E}">
        <p14:creationId xmlns:p14="http://schemas.microsoft.com/office/powerpoint/2010/main" val="3681040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we can fix this problem by storing the potential confounder in a variable that we can condition on. &lt;CLICK&gt; So, we modify the code like so.</a:t>
            </a:r>
          </a:p>
        </p:txBody>
      </p:sp>
    </p:spTree>
    <p:extLst>
      <p:ext uri="{BB962C8B-B14F-4D97-AF65-F5344CB8AC3E}">
        <p14:creationId xmlns:p14="http://schemas.microsoft.com/office/powerpoint/2010/main" val="229437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you run a website. &lt;CLICK&gt; For example, the New York Times. You’d like to see if you can’t increase some subscription metric by testing out different messages &lt;CLICK&gt; on your subscription button. Suppose your website is written in </a:t>
            </a:r>
            <a:r>
              <a:rPr lang="en-US" dirty="0" err="1"/>
              <a:t>Javacript</a:t>
            </a:r>
            <a:r>
              <a:rPr lang="en-US" dirty="0"/>
              <a:t>, and suppose &lt;CLICK&gt; that there are two variables you want to bind to: &lt;CLICK&gt; message, which refers to the text of the subscription button, and &lt;CLICK&gt; an object that tracks data you want to store for later analysis. Also suppose that &lt;CLICK&gt; somewhere else in the code, you are recording clicks.  </a:t>
            </a:r>
          </a:p>
        </p:txBody>
      </p:sp>
    </p:spTree>
    <p:extLst>
      <p:ext uri="{BB962C8B-B14F-4D97-AF65-F5344CB8AC3E}">
        <p14:creationId xmlns:p14="http://schemas.microsoft.com/office/powerpoint/2010/main" val="2093935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consider inadvertently turning off randomization. &lt;CLICK&gt; This can happen for a variety of reasons.</a:t>
            </a:r>
          </a:p>
        </p:txBody>
      </p:sp>
    </p:spTree>
    <p:extLst>
      <p:ext uri="{BB962C8B-B14F-4D97-AF65-F5344CB8AC3E}">
        <p14:creationId xmlns:p14="http://schemas.microsoft.com/office/powerpoint/2010/main" val="478498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are going to look at one, because it’s kind of a weird concept for PL.</a:t>
            </a:r>
          </a:p>
        </p:txBody>
      </p:sp>
    </p:spTree>
    <p:extLst>
      <p:ext uri="{BB962C8B-B14F-4D97-AF65-F5344CB8AC3E}">
        <p14:creationId xmlns:p14="http://schemas.microsoft.com/office/powerpoint/2010/main" val="95926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&lt;CLICK&gt; suppose you want to also vary the button color in your experiment,&lt;CLICK&gt; but you have no idea how units work and you write something &lt;CLICK&gt; like this. </a:t>
            </a:r>
          </a:p>
          <a:p>
            <a:endParaRPr lang="en-US" dirty="0"/>
          </a:p>
        </p:txBody>
      </p:sp>
    </p:spTree>
    <p:extLst>
      <p:ext uri="{BB962C8B-B14F-4D97-AF65-F5344CB8AC3E}">
        <p14:creationId xmlns:p14="http://schemas.microsoft.com/office/powerpoint/2010/main" val="310737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recall &lt;CLICK&gt; that assignment is pseudo-random. &lt;CLICK&gt; Then you have two problems here.</a:t>
            </a:r>
          </a:p>
        </p:txBody>
      </p:sp>
    </p:spTree>
    <p:extLst>
      <p:ext uri="{BB962C8B-B14F-4D97-AF65-F5344CB8AC3E}">
        <p14:creationId xmlns:p14="http://schemas.microsoft.com/office/powerpoint/2010/main" val="1246693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is that color has only three values, so &lt;CLICK&gt; it’s possible that they could all end up in the same bucket,&lt;CLICK&gt; causing us to never see one of the messages.</a:t>
            </a:r>
          </a:p>
        </p:txBody>
      </p:sp>
    </p:spTree>
    <p:extLst>
      <p:ext uri="{BB962C8B-B14F-4D97-AF65-F5344CB8AC3E}">
        <p14:creationId xmlns:p14="http://schemas.microsoft.com/office/powerpoint/2010/main" val="2113823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problem is that because color is only pseudo-randomly assigned, &lt;CLICK&gt;, each color will only map to a single message &lt;CLICK&gt; — for example, we’ll never see in the data both red-“Give the Times” and red-“Play the Crossword”. &lt;CLICK&gt; So, </a:t>
            </a:r>
            <a:r>
              <a:rPr lang="en-US" dirty="0" err="1"/>
              <a:t>PlanAlyzer</a:t>
            </a:r>
            <a:r>
              <a:rPr lang="en-US" dirty="0"/>
              <a:t> finds this.</a:t>
            </a:r>
          </a:p>
        </p:txBody>
      </p:sp>
    </p:spTree>
    <p:extLst>
      <p:ext uri="{BB962C8B-B14F-4D97-AF65-F5344CB8AC3E}">
        <p14:creationId xmlns:p14="http://schemas.microsoft.com/office/powerpoint/2010/main" val="704709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we have no idea what the author was intending to do.</a:t>
            </a:r>
          </a:p>
        </p:txBody>
      </p:sp>
    </p:spTree>
    <p:extLst>
      <p:ext uri="{BB962C8B-B14F-4D97-AF65-F5344CB8AC3E}">
        <p14:creationId xmlns:p14="http://schemas.microsoft.com/office/powerpoint/2010/main" val="690483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covered some threats to validity, let’s look at contrast generation.</a:t>
            </a:r>
          </a:p>
        </p:txBody>
      </p:sp>
    </p:spTree>
    <p:extLst>
      <p:ext uri="{BB962C8B-B14F-4D97-AF65-F5344CB8AC3E}">
        <p14:creationId xmlns:p14="http://schemas.microsoft.com/office/powerpoint/2010/main" val="39492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covered some threats to validity, let’s look at contrast generation.</a:t>
            </a:r>
          </a:p>
        </p:txBody>
      </p:sp>
    </p:spTree>
    <p:extLst>
      <p:ext uri="{BB962C8B-B14F-4D97-AF65-F5344CB8AC3E}">
        <p14:creationId xmlns:p14="http://schemas.microsoft.com/office/powerpoint/2010/main" val="3288051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return to the first example contrast.</a:t>
            </a:r>
          </a:p>
        </p:txBody>
      </p:sp>
    </p:spTree>
    <p:extLst>
      <p:ext uri="{BB962C8B-B14F-4D97-AF65-F5344CB8AC3E}">
        <p14:creationId xmlns:p14="http://schemas.microsoft.com/office/powerpoint/2010/main" val="353634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implement this test in </a:t>
            </a:r>
            <a:r>
              <a:rPr lang="en-US" dirty="0" err="1"/>
              <a:t>Javascript</a:t>
            </a:r>
            <a:r>
              <a:rPr lang="en-US" dirty="0"/>
              <a:t> like so: &lt;CLICK&gt; you flip a coin every time during each visit, and some small percentage of the time, &lt;CLICK&gt; you randomly assign the visitor to one of two messages. &lt;CLICK&gt; Then you store which message was used. Some of you may recognize this simple experiment as</a:t>
            </a:r>
          </a:p>
        </p:txBody>
      </p:sp>
    </p:spTree>
    <p:extLst>
      <p:ext uri="{BB962C8B-B14F-4D97-AF65-F5344CB8AC3E}">
        <p14:creationId xmlns:p14="http://schemas.microsoft.com/office/powerpoint/2010/main" val="2292948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what this looks like over subpopulations. &lt;CLICK&gt; So you may be wondering why this is the same as for the previous code block. &lt;CLICK&gt; Well, here we only have one recorded path through the program and that branch will only take on one value in the data, so it isn’t really a conditioning set.  &lt;CLICK&gt; This is a statistical concept known as a frame, and what's important about it is that the size of this potential confounder us determine whether it should be included in the conditioning set, and is a simple example of where in the program we use the SMT solver.</a:t>
            </a:r>
          </a:p>
        </p:txBody>
      </p:sp>
    </p:spTree>
    <p:extLst>
      <p:ext uri="{BB962C8B-B14F-4D97-AF65-F5344CB8AC3E}">
        <p14:creationId xmlns:p14="http://schemas.microsoft.com/office/powerpoint/2010/main" val="4123203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consider the example where we had different messages. &lt;CLICK&gt; Here we don’t want to combine the results from both branches, &lt;CLICK&gt; so we have to do what’s called a subgroup analysis,&lt;CLICK&gt;  where we partition our ATE on the basis of the unsellable variable. &lt;CLICK&gt; This is also known as the conditional average treatment effect, or CATE.</a:t>
            </a:r>
          </a:p>
        </p:txBody>
      </p:sp>
    </p:spTree>
    <p:extLst>
      <p:ext uri="{BB962C8B-B14F-4D97-AF65-F5344CB8AC3E}">
        <p14:creationId xmlns:p14="http://schemas.microsoft.com/office/powerpoint/2010/main" val="1922106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great, we've summarized some of the threats to validity and challenges in generating analyses. &lt;CLICK&gt; Now how do we evaluate what we’ve done?</a:t>
            </a:r>
          </a:p>
        </p:txBody>
      </p:sp>
    </p:spTree>
    <p:extLst>
      <p:ext uri="{BB962C8B-B14F-4D97-AF65-F5344CB8AC3E}">
        <p14:creationId xmlns:p14="http://schemas.microsoft.com/office/powerpoint/2010/main" val="934654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&lt;CLICK&gt; to evaluate the identification of threats to validity, &lt;CLICK&gt;, we need a representative corpus containing buggy scripts. &lt;CLICK&gt; To evaluate contrast generation, &lt;CLICK&gt; we need a representative corpus of correct scripts and contrasts.</a:t>
            </a:r>
          </a:p>
        </p:txBody>
      </p:sp>
    </p:spTree>
    <p:extLst>
      <p:ext uri="{BB962C8B-B14F-4D97-AF65-F5344CB8AC3E}">
        <p14:creationId xmlns:p14="http://schemas.microsoft.com/office/powerpoint/2010/main" val="4002396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we acquired &lt;CLICK&gt; a private corpus of </a:t>
            </a:r>
            <a:r>
              <a:rPr lang="en-US" dirty="0" err="1"/>
              <a:t>PlanOut</a:t>
            </a:r>
            <a:r>
              <a:rPr lang="en-US" dirty="0"/>
              <a:t> scripts from Facebook, which we &lt;CLICK&gt;partitioned into three corpora. &lt;CLICK&gt; Corpus A &lt;CLICK&gt; contained high quality scripts that were vetted, deployed, and analyzed for ATE, and &lt;CLICK&gt; we were also give contrasts for a subset of these. Because of this, &lt;CLICK&gt; Corpus A is a good choice for evaluating contrast generation.</a:t>
            </a:r>
          </a:p>
        </p:txBody>
      </p:sp>
    </p:spTree>
    <p:extLst>
      <p:ext uri="{BB962C8B-B14F-4D97-AF65-F5344CB8AC3E}">
        <p14:creationId xmlns:p14="http://schemas.microsoft.com/office/powerpoint/2010/main" val="3530685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Corpus B &lt;CLICK&gt; contained high quality experiments that were vetted and deployed, &lt;CLICK&gt; NOT analyzed for ATE, but &lt;CLICK&gt; possibly analyzed for CATE. &lt;CLICK&gt; We hoped this corpus would be a good choice for evaluating conditioning sets. </a:t>
            </a:r>
          </a:p>
        </p:txBody>
      </p:sp>
    </p:spTree>
    <p:extLst>
      <p:ext uri="{BB962C8B-B14F-4D97-AF65-F5344CB8AC3E}">
        <p14:creationId xmlns:p14="http://schemas.microsoft.com/office/powerpoint/2010/main" val="3019178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Finally, Corpus C &lt;CLICK&gt; contains experiments that were never deployed, and could &lt;CLICK&gt; be a good source of threats to validity.</a:t>
            </a:r>
          </a:p>
        </p:txBody>
      </p:sp>
    </p:spTree>
    <p:extLst>
      <p:ext uri="{BB962C8B-B14F-4D97-AF65-F5344CB8AC3E}">
        <p14:creationId xmlns:p14="http://schemas.microsoft.com/office/powerpoint/2010/main" val="1020766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So how well does </a:t>
            </a:r>
            <a:r>
              <a:rPr lang="en-US" dirty="0" err="1">
                <a:effectLst/>
              </a:rPr>
              <a:t>PlanAlyzer</a:t>
            </a:r>
            <a:r>
              <a:rPr lang="en-US" dirty="0">
                <a:effectLst/>
              </a:rPr>
              <a:t> do at finding threats to validity in the corpus? &lt;CLICK&gt; We have a complete explanation of the threats, errors, and false positives in the paper, but the high level view is</a:t>
            </a:r>
          </a:p>
          <a:p>
            <a:endParaRPr lang="en-US" dirty="0"/>
          </a:p>
        </p:txBody>
      </p:sp>
    </p:spTree>
    <p:extLst>
      <p:ext uri="{BB962C8B-B14F-4D97-AF65-F5344CB8AC3E}">
        <p14:creationId xmlns:p14="http://schemas.microsoft.com/office/powerpoint/2010/main" val="3044640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corpora aren’t really useful for assessing </a:t>
            </a:r>
            <a:r>
              <a:rPr lang="en-US" dirty="0" err="1"/>
              <a:t>PlanAlyzer</a:t>
            </a:r>
            <a:r>
              <a:rPr lang="en-US" dirty="0"/>
              <a:t> on threats, since &lt;CLICK&gt; the most common errors are &lt;CLICK&gt; mixing testing code, where for example a particular use or group of users are deterministically assigned treatments, and &lt;CLICK&gt; using </a:t>
            </a:r>
            <a:r>
              <a:rPr lang="en-US" dirty="0" err="1"/>
              <a:t>PlanOut</a:t>
            </a:r>
            <a:r>
              <a:rPr lang="en-US" dirty="0"/>
              <a:t> for purposes other than experimentation. &lt;CLICK&gt; That said, this isn’t really surprising, since we expect most </a:t>
            </a:r>
            <a:r>
              <a:rPr lang="en-US" dirty="0" err="1"/>
              <a:t>PlanOut</a:t>
            </a:r>
            <a:r>
              <a:rPr lang="en-US" dirty="0"/>
              <a:t> users are FB are experts in experimental design, or have access to someone who has expertise in experimental design.</a:t>
            </a:r>
          </a:p>
        </p:txBody>
      </p:sp>
    </p:spTree>
    <p:extLst>
      <p:ext uri="{BB962C8B-B14F-4D97-AF65-F5344CB8AC3E}">
        <p14:creationId xmlns:p14="http://schemas.microsoft.com/office/powerpoint/2010/main" val="2103007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since the corpora aren’t great for identifying threats, we will instead mutate some scripts in order to tax the </a:t>
            </a:r>
            <a:r>
              <a:rPr lang="en-US" dirty="0" err="1"/>
              <a:t>PlanAlyzer</a:t>
            </a:r>
            <a:r>
              <a:rPr lang="en-US" dirty="0"/>
              <a:t> tool.</a:t>
            </a:r>
          </a:p>
        </p:txBody>
      </p:sp>
    </p:spTree>
    <p:extLst>
      <p:ext uri="{BB962C8B-B14F-4D97-AF65-F5344CB8AC3E}">
        <p14:creationId xmlns:p14="http://schemas.microsoft.com/office/powerpoint/2010/main" val="287474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A/B test. </a:t>
            </a:r>
          </a:p>
        </p:txBody>
      </p:sp>
    </p:spTree>
    <p:extLst>
      <p:ext uri="{BB962C8B-B14F-4D97-AF65-F5344CB8AC3E}">
        <p14:creationId xmlns:p14="http://schemas.microsoft.com/office/powerpoint/2010/main" val="302405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First let’s consider some features of corpus A: &lt;CLICK&gt; our median and average lines of code are quite a bit longer than the examples we’ve been looking at. &lt;CLICK&gt; The number of paths in the intermediate representation is a good proxy for the number of branches in the original program. &lt;CLICK&gt; We defined 8 mutations types, 5 of which raise errors based on context. &lt;CLICK&gt; We then randomly selected 50 scripts and &lt;CLICK&gt; mutated them proportional to the frequency of the AST point. Finally, &lt;CLICK&gt; we ran </a:t>
            </a:r>
            <a:r>
              <a:rPr lang="en-US" dirty="0" err="1">
                <a:effectLst/>
              </a:rPr>
              <a:t>PlanAlyzer</a:t>
            </a:r>
            <a:r>
              <a:rPr lang="en-US" dirty="0">
                <a:effectLst/>
              </a:rPr>
              <a:t> on these 50 scripts and manually verified the output.</a:t>
            </a:r>
          </a:p>
          <a:p>
            <a:endParaRPr lang="en-US" dirty="0"/>
          </a:p>
        </p:txBody>
      </p:sp>
    </p:spTree>
    <p:extLst>
      <p:ext uri="{BB962C8B-B14F-4D97-AF65-F5344CB8AC3E}">
        <p14:creationId xmlns:p14="http://schemas.microsoft.com/office/powerpoint/2010/main" val="34917048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precision and recall of this mutation was quite high, indicating that </a:t>
            </a:r>
            <a:r>
              <a:rPr lang="en-US" dirty="0" err="1"/>
              <a:t>PlanAlyzer</a:t>
            </a:r>
            <a:r>
              <a:rPr lang="en-US" dirty="0"/>
              <a:t> works as intended.</a:t>
            </a:r>
          </a:p>
        </p:txBody>
      </p:sp>
    </p:spTree>
    <p:extLst>
      <p:ext uri="{BB962C8B-B14F-4D97-AF65-F5344CB8AC3E}">
        <p14:creationId xmlns:p14="http://schemas.microsoft.com/office/powerpoint/2010/main" val="42628896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finally, we need to evaluate how well </a:t>
            </a:r>
            <a:r>
              <a:rPr lang="en-US" dirty="0" err="1"/>
              <a:t>PlanAlyzer</a:t>
            </a:r>
            <a:r>
              <a:rPr lang="en-US" dirty="0"/>
              <a:t> does on the correct identification of contrasts.</a:t>
            </a:r>
          </a:p>
        </p:txBody>
      </p:sp>
    </p:spTree>
    <p:extLst>
      <p:ext uri="{BB962C8B-B14F-4D97-AF65-F5344CB8AC3E}">
        <p14:creationId xmlns:p14="http://schemas.microsoft.com/office/powerpoint/2010/main" val="15730761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95 experiments from corpus A that had gold-standard contrasts. &lt;CLICK&gt; We manually verified the output, finding &lt;CLICK&gt; equivalent contrasts for 78 scripts. &lt;CLICK&gt; The remaining 17 had contrasts that are currently outside the scope of our tool.</a:t>
            </a:r>
          </a:p>
        </p:txBody>
      </p:sp>
    </p:spTree>
    <p:extLst>
      <p:ext uri="{BB962C8B-B14F-4D97-AF65-F5344CB8AC3E}">
        <p14:creationId xmlns:p14="http://schemas.microsoft.com/office/powerpoint/2010/main" val="34609948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&lt;EXHALE&gt; I am not an employee of Facebook. I cannot speak for Facebook. I cannot defend Facebook. I know that there are very thoughtful people there. I also know that what’s been going on there is so much more complicated than how it’s generally reported. </a:t>
            </a:r>
          </a:p>
          <a:p>
            <a:endParaRPr lang="en-US" dirty="0"/>
          </a:p>
          <a:p>
            <a:r>
              <a:rPr lang="en-US" dirty="0"/>
              <a:t>I also agree that so much about the infrastructure of our digital institutions is broken. That said, I don’t think we should react by not experimenting at all. Instead, I personally feel strongly that in many cases, under the right conditions, experimentation is the ethical choice, &lt;CLICK&gt; and I encourage anyone who has concerns about experimentation to read the work of people who are far better informed about these issues than I am.</a:t>
            </a:r>
          </a:p>
        </p:txBody>
      </p:sp>
    </p:spTree>
    <p:extLst>
      <p:ext uri="{BB962C8B-B14F-4D97-AF65-F5344CB8AC3E}">
        <p14:creationId xmlns:p14="http://schemas.microsoft.com/office/powerpoint/2010/main" val="15097056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to do? &lt;CLICK&gt; Well, I am graduating. &lt;CLICK&gt; I also think this area is very important, but also very complicated, and doing good work in it require cooperation and listening. &lt;CLICK&gt; Since my future right now is very uncertain, and working in this area requires resources, isn’t clear that I will be able to continue in it. &lt;CLICK&gt; But many of you probably can. </a:t>
            </a:r>
          </a:p>
        </p:txBody>
      </p:sp>
    </p:spTree>
    <p:extLst>
      <p:ext uri="{BB962C8B-B14F-4D97-AF65-F5344CB8AC3E}">
        <p14:creationId xmlns:p14="http://schemas.microsoft.com/office/powerpoint/2010/main" val="22332314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097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So, now that you’ve written an online field experiment &lt;CLICK&gt;, what do you do with it? </a:t>
            </a:r>
          </a:p>
        </p:txBody>
      </p:sp>
    </p:spTree>
    <p:extLst>
      <p:ext uri="{BB962C8B-B14F-4D97-AF65-F5344CB8AC3E}">
        <p14:creationId xmlns:p14="http://schemas.microsoft.com/office/powerpoint/2010/main" val="290777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Well, you want to analyze the results in service of the question &lt;CLICK&gt; does my </a:t>
            </a:r>
            <a:r>
              <a:rPr lang="en-US" i="1" dirty="0">
                <a:effectLst/>
              </a:rPr>
              <a:t>treatment</a:t>
            </a:r>
            <a:r>
              <a:rPr lang="en-US" dirty="0">
                <a:effectLst/>
              </a:rPr>
              <a:t>, which here is the message text, have an </a:t>
            </a:r>
            <a:r>
              <a:rPr lang="en-US" i="1" dirty="0">
                <a:effectLst/>
              </a:rPr>
              <a:t>effect</a:t>
            </a:r>
            <a:r>
              <a:rPr lang="en-US" dirty="0">
                <a:effectLst/>
              </a:rPr>
              <a:t> on the the </a:t>
            </a:r>
            <a:r>
              <a:rPr lang="en-US" i="1" dirty="0">
                <a:effectLst/>
              </a:rPr>
              <a:t>outcome of interest</a:t>
            </a:r>
            <a:r>
              <a:rPr lang="en-US" dirty="0">
                <a:effectLst/>
              </a:rPr>
              <a:t>, which we've alluded to being a function of clicks? </a:t>
            </a:r>
          </a:p>
          <a:p>
            <a:endParaRPr lang="en-US" dirty="0"/>
          </a:p>
        </p:txBody>
      </p:sp>
    </p:spTree>
    <p:extLst>
      <p:ext uri="{BB962C8B-B14F-4D97-AF65-F5344CB8AC3E}">
        <p14:creationId xmlns:p14="http://schemas.microsoft.com/office/powerpoint/2010/main" val="2272859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So, let's consider a possible outcome of interest, and the associated procedure for estimating it. &lt;CLICK&gt; We want to know whether there was a difference in the click rate between people who saw message A versus message B. This is an instance of a well-known estimator of causal effect, known as the &lt;CLICK&gt; average treatment effect, or ATE. &lt;CLICK&gt; In this case, the two treatments we consider are the A and B variants of the message. This is often written in a way that abstracts over the outcome variable, &lt;CLICK&gt; just referring to it as Y. Statisticians will often use this notation, which we’ll see again later in the talk. The important part is that ATE can only be applied to certain pairs of treatments, &lt;CLICK&gt; which are referred to as contrasts.</a:t>
            </a:r>
          </a:p>
          <a:p>
            <a:endParaRPr lang="en-US" dirty="0"/>
          </a:p>
        </p:txBody>
      </p:sp>
    </p:spTree>
    <p:extLst>
      <p:ext uri="{BB962C8B-B14F-4D97-AF65-F5344CB8AC3E}">
        <p14:creationId xmlns:p14="http://schemas.microsoft.com/office/powerpoint/2010/main" val="833994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3808" name="Picture 16" descr=" SEAL3.jpg                                                      00006BACMac OS X                       B94893B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2632075"/>
            <a:ext cx="4267200" cy="4225925"/>
          </a:xfrm>
          <a:prstGeom prst="rect">
            <a:avLst/>
          </a:prstGeom>
          <a:noFill/>
          <a:extLst>
            <a:ext uri="{909E8E84-426E-40dd-AFC4-6F175D3DCCD1}">
              <a14:hiddenFill xmlns:a14="http://schemas.microsoft.com/office/drawing/2010/main" xmlns="">
                <a:solidFill>
                  <a:srgbClr val="FFFFFF"/>
                </a:solidFill>
              </a14:hiddenFill>
            </a:ext>
          </a:extLst>
        </p:spPr>
      </p:pic>
      <p:sp>
        <p:nvSpPr>
          <p:cNvPr id="33794" name="Rectangle 2"/>
          <p:cNvSpPr>
            <a:spLocks noGrp="1" noChangeArrowheads="1"/>
          </p:cNvSpPr>
          <p:nvPr>
            <p:ph type="subTitle" idx="1"/>
          </p:nvPr>
        </p:nvSpPr>
        <p:spPr>
          <a:xfrm>
            <a:off x="1790700" y="3124200"/>
            <a:ext cx="5562600" cy="1752600"/>
          </a:xfrm>
        </p:spPr>
        <p:txBody>
          <a:bodyPr/>
          <a:lstStyle>
            <a:lvl1pPr marL="0" indent="0" algn="ctr">
              <a:buFont typeface="Wingdings" charset="0"/>
              <a:buNone/>
              <a:defRPr sz="2800"/>
            </a:lvl1pPr>
          </a:lstStyle>
          <a:p>
            <a:pPr lvl="0"/>
            <a:r>
              <a:rPr lang="en-US" noProof="0"/>
              <a:t>Click to edit Master subtitle style</a:t>
            </a:r>
          </a:p>
        </p:txBody>
      </p:sp>
      <p:sp>
        <p:nvSpPr>
          <p:cNvPr id="33795" name="Rectangle 3"/>
          <p:cNvSpPr>
            <a:spLocks noGrp="1" noChangeArrowheads="1"/>
          </p:cNvSpPr>
          <p:nvPr>
            <p:ph type="ctrTitle" hasCustomPrompt="1"/>
          </p:nvPr>
        </p:nvSpPr>
        <p:spPr>
          <a:xfrm>
            <a:off x="1143000" y="1447800"/>
            <a:ext cx="6858000" cy="1143000"/>
          </a:xfrm>
        </p:spPr>
        <p:txBody>
          <a:bodyPr/>
          <a:lstStyle>
            <a:lvl1pPr algn="ctr">
              <a:defRPr sz="4700"/>
            </a:lvl1pPr>
          </a:lstStyle>
          <a:p>
            <a:pPr lvl="0"/>
            <a:r>
              <a:rPr lang="en-US" noProof="0" dirty="0" err="1"/>
              <a:t>Amidar</a:t>
            </a:r>
            <a:r>
              <a:rPr lang="en-US" noProof="0" dirty="0"/>
              <a:t> Simulator Update</a:t>
            </a:r>
          </a:p>
        </p:txBody>
      </p:sp>
      <p:sp>
        <p:nvSpPr>
          <p:cNvPr id="33796" name="Rectangle 4"/>
          <p:cNvSpPr>
            <a:spLocks noChangeArrowheads="1"/>
          </p:cNvSpPr>
          <p:nvPr/>
        </p:nvSpPr>
        <p:spPr bwMode="auto">
          <a:xfrm>
            <a:off x="6156325" y="5943600"/>
            <a:ext cx="30130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3797" name="Line 5"/>
          <p:cNvSpPr>
            <a:spLocks noChangeShapeType="1"/>
          </p:cNvSpPr>
          <p:nvPr/>
        </p:nvSpPr>
        <p:spPr bwMode="auto">
          <a:xfrm>
            <a:off x="0" y="1219200"/>
            <a:ext cx="9144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798" name="Text Box 6"/>
          <p:cNvSpPr txBox="1">
            <a:spLocks noChangeArrowheads="1"/>
          </p:cNvSpPr>
          <p:nvPr/>
        </p:nvSpPr>
        <p:spPr bwMode="auto">
          <a:xfrm>
            <a:off x="1676400" y="830263"/>
            <a:ext cx="1219200"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pic>
        <p:nvPicPr>
          <p:cNvPr id="33799" name="Picture 7" descr="Untitled-1.jpg                                                 00000893 keithpaul                      BC077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33800" name="Picture 8" descr="A [blk-201].jpg                                                00000893 keithpaul                      BC07756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357188"/>
            <a:ext cx="3049587" cy="404812"/>
          </a:xfrm>
          <a:prstGeom prst="rect">
            <a:avLst/>
          </a:prstGeom>
          <a:noFill/>
          <a:extLst>
            <a:ext uri="{909E8E84-426E-40dd-AFC4-6F175D3DCCD1}">
              <a14:hiddenFill xmlns:a14="http://schemas.microsoft.com/office/drawing/2010/main" xmlns="">
                <a:solidFill>
                  <a:srgbClr val="FFFFFF"/>
                </a:solidFill>
              </a14:hiddenFill>
            </a:ext>
          </a:extLst>
        </p:spPr>
      </p:pic>
      <p:pic>
        <p:nvPicPr>
          <p:cNvPr id="3380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0"/>
            <a:ext cx="9144000" cy="774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803" name="Rectangle 11"/>
          <p:cNvSpPr>
            <a:spLocks noChangeArrowheads="1"/>
          </p:cNvSpPr>
          <p:nvPr/>
        </p:nvSpPr>
        <p:spPr bwMode="auto">
          <a:xfrm>
            <a:off x="152400" y="6172200"/>
            <a:ext cx="4393833" cy="305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sz="1400" dirty="0">
                <a:latin typeface="Verdana" charset="0"/>
              </a:rPr>
              <a:t>College of Information and Computer Sciences</a:t>
            </a:r>
          </a:p>
        </p:txBody>
      </p:sp>
      <p:sp>
        <p:nvSpPr>
          <p:cNvPr id="33804" name="Line 12"/>
          <p:cNvSpPr>
            <a:spLocks noChangeShapeType="1"/>
          </p:cNvSpPr>
          <p:nvPr/>
        </p:nvSpPr>
        <p:spPr bwMode="auto">
          <a:xfrm>
            <a:off x="0" y="6096000"/>
            <a:ext cx="9144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 name="Picture 1">
            <a:extLst>
              <a:ext uri="{FF2B5EF4-FFF2-40B4-BE49-F238E27FC236}">
                <a16:creationId xmlns:a16="http://schemas.microsoft.com/office/drawing/2014/main" id="{87DFD13F-1FC6-484A-B47C-6E0B5C4346BA}"/>
              </a:ext>
            </a:extLst>
          </p:cNvPr>
          <p:cNvPicPr>
            <a:picLocks noChangeAspect="1"/>
          </p:cNvPicPr>
          <p:nvPr userDrawn="1"/>
        </p:nvPicPr>
        <p:blipFill>
          <a:blip r:embed="rId6"/>
          <a:stretch>
            <a:fillRect/>
          </a:stretch>
        </p:blipFill>
        <p:spPr>
          <a:xfrm>
            <a:off x="8035558" y="6120240"/>
            <a:ext cx="1066800" cy="4452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90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609600"/>
            <a:ext cx="22098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64770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96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89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24432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71600"/>
            <a:ext cx="4000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1371600"/>
            <a:ext cx="4000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968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2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035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1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7346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969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381000" y="1371600"/>
            <a:ext cx="8153400" cy="4495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04800" y="609600"/>
            <a:ext cx="88392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33" name="Rectangle 9"/>
          <p:cNvSpPr>
            <a:spLocks noChangeArrowheads="1"/>
          </p:cNvSpPr>
          <p:nvPr/>
        </p:nvSpPr>
        <p:spPr bwMode="auto">
          <a:xfrm>
            <a:off x="6156325" y="5943600"/>
            <a:ext cx="30130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46" name="Line 22"/>
          <p:cNvSpPr>
            <a:spLocks noChangeShapeType="1"/>
          </p:cNvSpPr>
          <p:nvPr/>
        </p:nvSpPr>
        <p:spPr bwMode="auto">
          <a:xfrm>
            <a:off x="0" y="1219200"/>
            <a:ext cx="9144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073" name="Picture 49" descr="Untitled-1.jpg                                                 00000893 keithpaul                      BC07756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45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74" name="Picture 50" descr="A [blk-201].jpg                                                00000893 keithpaul                      BC07756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114300"/>
            <a:ext cx="2592388" cy="342900"/>
          </a:xfrm>
          <a:prstGeom prst="rect">
            <a:avLst/>
          </a:prstGeom>
          <a:noFill/>
          <a:extLst>
            <a:ext uri="{909E8E84-426E-40dd-AFC4-6F175D3DCCD1}">
              <a14:hiddenFill xmlns:a14="http://schemas.microsoft.com/office/drawing/2010/main" xmlns="">
                <a:solidFill>
                  <a:srgbClr val="FFFFFF"/>
                </a:solidFill>
              </a14:hiddenFill>
            </a:ext>
          </a:extLst>
        </p:spPr>
      </p:pic>
      <p:pic>
        <p:nvPicPr>
          <p:cNvPr id="1075" name="Picture 5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096000"/>
            <a:ext cx="9144000" cy="774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77" name="Rectangle 53"/>
          <p:cNvSpPr>
            <a:spLocks noChangeArrowheads="1"/>
          </p:cNvSpPr>
          <p:nvPr/>
        </p:nvSpPr>
        <p:spPr bwMode="auto">
          <a:xfrm>
            <a:off x="152400" y="6172200"/>
            <a:ext cx="4393833" cy="305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sz="1400" dirty="0">
                <a:latin typeface="Verdana" charset="0"/>
              </a:rPr>
              <a:t>College of Information and Computer Sciences</a:t>
            </a:r>
          </a:p>
        </p:txBody>
      </p:sp>
      <p:sp>
        <p:nvSpPr>
          <p:cNvPr id="1078" name="Line 54"/>
          <p:cNvSpPr>
            <a:spLocks noChangeShapeType="1"/>
          </p:cNvSpPr>
          <p:nvPr/>
        </p:nvSpPr>
        <p:spPr bwMode="auto">
          <a:xfrm>
            <a:off x="0" y="6096000"/>
            <a:ext cx="914400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3" name="Picture 12">
            <a:extLst>
              <a:ext uri="{FF2B5EF4-FFF2-40B4-BE49-F238E27FC236}">
                <a16:creationId xmlns:a16="http://schemas.microsoft.com/office/drawing/2014/main" id="{21C3B874-EDB1-174D-84A6-9A6AE7F48218}"/>
              </a:ext>
            </a:extLst>
          </p:cNvPr>
          <p:cNvPicPr>
            <a:picLocks noChangeAspect="1"/>
          </p:cNvPicPr>
          <p:nvPr userDrawn="1"/>
        </p:nvPicPr>
        <p:blipFill>
          <a:blip r:embed="rId16"/>
          <a:stretch>
            <a:fillRect/>
          </a:stretch>
        </p:blipFill>
        <p:spPr>
          <a:xfrm>
            <a:off x="8035558" y="6120240"/>
            <a:ext cx="1066800" cy="4452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p:titleStyle>
    <p:body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7.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80.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7.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80.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5.m4a"/><Relationship Id="rId7" Type="http://schemas.openxmlformats.org/officeDocument/2006/relationships/image" Target="../media/image12.png"/><Relationship Id="rId2" Type="http://schemas.microsoft.com/office/2007/relationships/media" Target="../media/media25.m4a"/><Relationship Id="rId1" Type="http://schemas.openxmlformats.org/officeDocument/2006/relationships/tags" Target="../tags/tag17.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notesSlide" Target="../notesSlides/notesSlide26.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6.m4a"/><Relationship Id="rId7" Type="http://schemas.openxmlformats.org/officeDocument/2006/relationships/image" Target="../media/image12.png"/><Relationship Id="rId2" Type="http://schemas.microsoft.com/office/2007/relationships/media" Target="../media/media26.m4a"/><Relationship Id="rId1" Type="http://schemas.openxmlformats.org/officeDocument/2006/relationships/tags" Target="../tags/tag18.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notesSlide" Target="../notesSlides/notesSlide27.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7.m4a"/><Relationship Id="rId7" Type="http://schemas.openxmlformats.org/officeDocument/2006/relationships/image" Target="../media/image12.png"/><Relationship Id="rId2" Type="http://schemas.microsoft.com/office/2007/relationships/media" Target="../media/media27.m4a"/><Relationship Id="rId1" Type="http://schemas.openxmlformats.org/officeDocument/2006/relationships/tags" Target="../tags/tag19.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notesSlide" Target="../notesSlides/notesSlide28.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8.m4a"/><Relationship Id="rId7" Type="http://schemas.openxmlformats.org/officeDocument/2006/relationships/image" Target="../media/image12.png"/><Relationship Id="rId2" Type="http://schemas.microsoft.com/office/2007/relationships/media" Target="../media/media28.m4a"/><Relationship Id="rId1" Type="http://schemas.openxmlformats.org/officeDocument/2006/relationships/tags" Target="../tags/tag20.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notesSlide" Target="../notesSlides/notesSlide29.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4.xml"/><Relationship Id="rId6" Type="http://schemas.openxmlformats.org/officeDocument/2006/relationships/image" Target="../media/image7.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5.xml"/><Relationship Id="rId6" Type="http://schemas.openxmlformats.org/officeDocument/2006/relationships/image" Target="../media/image7.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26.xml"/><Relationship Id="rId6" Type="http://schemas.openxmlformats.org/officeDocument/2006/relationships/image" Target="../media/image7.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32.xml"/><Relationship Id="rId6" Type="http://schemas.openxmlformats.org/officeDocument/2006/relationships/image" Target="../media/image7.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7.pn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7.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audio" Target="../media/media49.m4a"/><Relationship Id="rId2" Type="http://schemas.microsoft.com/office/2007/relationships/media" Target="../media/media49.m4a"/><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audio" Target="../media/media50.m4a"/><Relationship Id="rId2" Type="http://schemas.microsoft.com/office/2007/relationships/media" Target="../media/media50.m4a"/><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audio" Target="../media/media52.m4a"/><Relationship Id="rId2" Type="http://schemas.microsoft.com/office/2007/relationships/media" Target="../media/media52.m4a"/><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audio" Target="../media/media53.m4a"/><Relationship Id="rId2" Type="http://schemas.microsoft.com/office/2007/relationships/media" Target="../media/media53.m4a"/><Relationship Id="rId1" Type="http://schemas.openxmlformats.org/officeDocument/2006/relationships/tags" Target="../tags/tag39.xml"/><Relationship Id="rId6" Type="http://schemas.openxmlformats.org/officeDocument/2006/relationships/image" Target="../media/image7.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audio" Target="../media/media54.m4a"/><Relationship Id="rId2" Type="http://schemas.microsoft.com/office/2007/relationships/media" Target="../media/media54.m4a"/><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audio" Target="../media/media55.m4a"/><Relationship Id="rId2" Type="http://schemas.microsoft.com/office/2007/relationships/media" Target="../media/media55.m4a"/><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audio" Target="../media/media56.m4a"/><Relationship Id="rId2" Type="http://schemas.microsoft.com/office/2007/relationships/media" Target="../media/media56.m4a"/><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audio" Target="../media/media57.m4a"/><Relationship Id="rId7" Type="http://schemas.openxmlformats.org/officeDocument/2006/relationships/image" Target="../media/image7.png"/><Relationship Id="rId2" Type="http://schemas.microsoft.com/office/2007/relationships/media" Target="../media/media57.m4a"/><Relationship Id="rId1" Type="http://schemas.openxmlformats.org/officeDocument/2006/relationships/tags" Target="../tags/tag43.xml"/><Relationship Id="rId6" Type="http://schemas.openxmlformats.org/officeDocument/2006/relationships/image" Target="../media/image16.pn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media58.m4a"/><Relationship Id="rId7" Type="http://schemas.openxmlformats.org/officeDocument/2006/relationships/image" Target="../media/image7.png"/><Relationship Id="rId2" Type="http://schemas.microsoft.com/office/2007/relationships/media" Target="../media/media58.m4a"/><Relationship Id="rId1" Type="http://schemas.openxmlformats.org/officeDocument/2006/relationships/tags" Target="../tags/tag44.xml"/><Relationship Id="rId6" Type="http://schemas.openxmlformats.org/officeDocument/2006/relationships/image" Target="../media/image16.png"/><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7.png"/><Relationship Id="rId4"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3" Type="http://schemas.openxmlformats.org/officeDocument/2006/relationships/audio" Target="../media/media60.m4a"/><Relationship Id="rId2" Type="http://schemas.microsoft.com/office/2007/relationships/media" Target="../media/media60.m4a"/><Relationship Id="rId1" Type="http://schemas.openxmlformats.org/officeDocument/2006/relationships/tags" Target="../tags/tag45.xml"/><Relationship Id="rId6" Type="http://schemas.openxmlformats.org/officeDocument/2006/relationships/image" Target="../media/image7.png"/><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7.png"/><Relationship Id="rId4"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7.png"/><Relationship Id="rId4"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3" Type="http://schemas.openxmlformats.org/officeDocument/2006/relationships/audio" Target="../media/media63.m4a"/><Relationship Id="rId2" Type="http://schemas.microsoft.com/office/2007/relationships/media" Target="../media/media63.m4a"/><Relationship Id="rId1" Type="http://schemas.openxmlformats.org/officeDocument/2006/relationships/tags" Target="../tags/tag46.xml"/><Relationship Id="rId6" Type="http://schemas.openxmlformats.org/officeDocument/2006/relationships/image" Target="../media/image7.png"/><Relationship Id="rId5" Type="http://schemas.openxmlformats.org/officeDocument/2006/relationships/notesSlide" Target="../notesSlides/notesSlide63.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64.m4a"/><Relationship Id="rId7" Type="http://schemas.openxmlformats.org/officeDocument/2006/relationships/image" Target="../media/image18.png"/><Relationship Id="rId2" Type="http://schemas.microsoft.com/office/2007/relationships/media" Target="../media/media64.m4a"/><Relationship Id="rId1" Type="http://schemas.openxmlformats.org/officeDocument/2006/relationships/tags" Target="../tags/tag47.xml"/><Relationship Id="rId6" Type="http://schemas.openxmlformats.org/officeDocument/2006/relationships/image" Target="../media/image17.png"/><Relationship Id="rId5" Type="http://schemas.openxmlformats.org/officeDocument/2006/relationships/notesSlide" Target="../notesSlides/notesSlide64.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audio" Target="../media/media64.m4a"/><Relationship Id="rId7" Type="http://schemas.openxmlformats.org/officeDocument/2006/relationships/image" Target="../media/image19.png"/><Relationship Id="rId2" Type="http://schemas.microsoft.com/office/2007/relationships/media" Target="../media/media64.m4a"/><Relationship Id="rId1" Type="http://schemas.openxmlformats.org/officeDocument/2006/relationships/tags" Target="../tags/tag48.xml"/><Relationship Id="rId6" Type="http://schemas.openxmlformats.org/officeDocument/2006/relationships/image" Target="../media/image7.png"/><Relationship Id="rId5" Type="http://schemas.openxmlformats.org/officeDocument/2006/relationships/notesSlide" Target="../notesSlides/notesSlide6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7.png"/><Relationship Id="rId4" Type="http://schemas.openxmlformats.org/officeDocument/2006/relationships/notesSlide" Target="../notesSlides/notesSlide66.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ctrTitle"/>
          </p:nvPr>
        </p:nvSpPr>
        <p:spPr>
          <a:xfrm>
            <a:off x="1143000" y="1447800"/>
            <a:ext cx="6858000" cy="1143000"/>
          </a:xfrm>
          <a:noFill/>
          <a:ln/>
        </p:spPr>
        <p:txBody>
          <a:bodyPr/>
          <a:lstStyle/>
          <a:p>
            <a:r>
              <a:rPr lang="en-US" dirty="0" err="1"/>
              <a:t>PlanAlyzer</a:t>
            </a:r>
            <a:endParaRPr lang="en-US" dirty="0"/>
          </a:p>
        </p:txBody>
      </p:sp>
      <p:sp>
        <p:nvSpPr>
          <p:cNvPr id="6" name="Rectangle 5">
            <a:extLst>
              <a:ext uri="{FF2B5EF4-FFF2-40B4-BE49-F238E27FC236}">
                <a16:creationId xmlns:a16="http://schemas.microsoft.com/office/drawing/2014/main" id="{9DE4FF81-215F-734F-812A-48C80F8B7CF4}"/>
              </a:ext>
            </a:extLst>
          </p:cNvPr>
          <p:cNvSpPr txBox="1">
            <a:spLocks noChangeArrowheads="1"/>
          </p:cNvSpPr>
          <p:nvPr/>
        </p:nvSpPr>
        <p:spPr bwMode="auto">
          <a:xfrm>
            <a:off x="1065498" y="2514600"/>
            <a:ext cx="7315200" cy="1752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0" indent="0" algn="ctr" rtl="0" eaLnBrk="1" fontAlgn="base" hangingPunct="1">
              <a:spcBef>
                <a:spcPct val="20000"/>
              </a:spcBef>
              <a:spcAft>
                <a:spcPct val="0"/>
              </a:spcAft>
              <a:buClr>
                <a:srgbClr val="840C22"/>
              </a:buClr>
              <a:buSzPct val="100000"/>
              <a:buFont typeface="Wingdings" charset="0"/>
              <a:buNone/>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r>
              <a:rPr lang="en-US" kern="0" dirty="0"/>
              <a:t>Assessing Threats to the Validity </a:t>
            </a:r>
          </a:p>
          <a:p>
            <a:r>
              <a:rPr lang="en-US" kern="0" dirty="0"/>
              <a:t>of Online Field Experiments</a:t>
            </a:r>
          </a:p>
        </p:txBody>
      </p:sp>
      <p:sp>
        <p:nvSpPr>
          <p:cNvPr id="2" name="TextBox 1"/>
          <p:cNvSpPr txBox="1"/>
          <p:nvPr/>
        </p:nvSpPr>
        <p:spPr>
          <a:xfrm>
            <a:off x="2444268" y="3657600"/>
            <a:ext cx="4557658" cy="1477328"/>
          </a:xfrm>
          <a:prstGeom prst="rect">
            <a:avLst/>
          </a:prstGeom>
          <a:noFill/>
        </p:spPr>
        <p:txBody>
          <a:bodyPr wrap="none" rtlCol="0">
            <a:spAutoFit/>
          </a:bodyPr>
          <a:lstStyle/>
          <a:p>
            <a:pPr algn="ctr"/>
            <a:r>
              <a:rPr lang="en-US" sz="1800" b="1" dirty="0"/>
              <a:t>Emma Tosch</a:t>
            </a:r>
            <a:r>
              <a:rPr lang="en-US" sz="1800" dirty="0"/>
              <a:t>, </a:t>
            </a:r>
            <a:r>
              <a:rPr lang="en-US" sz="1800" dirty="0" err="1"/>
              <a:t>Eytan</a:t>
            </a:r>
            <a:r>
              <a:rPr lang="en-US" sz="1800" dirty="0"/>
              <a:t> </a:t>
            </a:r>
            <a:r>
              <a:rPr lang="en-US" sz="1800" dirty="0" err="1"/>
              <a:t>Bakshy</a:t>
            </a:r>
            <a:r>
              <a:rPr lang="en-US" sz="1800" dirty="0"/>
              <a:t>, </a:t>
            </a:r>
          </a:p>
          <a:p>
            <a:pPr algn="ctr"/>
            <a:r>
              <a:rPr lang="en-US" sz="1800" dirty="0"/>
              <a:t>Emery Berger, David Jensen, Eliot Moss</a:t>
            </a:r>
          </a:p>
          <a:p>
            <a:pPr algn="ctr"/>
            <a:endParaRPr lang="en-US" sz="1800" dirty="0"/>
          </a:p>
          <a:p>
            <a:pPr algn="ctr"/>
            <a:r>
              <a:rPr lang="en-US" sz="1800" dirty="0"/>
              <a:t>SPLASH - OOPSLA </a:t>
            </a:r>
          </a:p>
          <a:p>
            <a:pPr algn="ctr"/>
            <a:r>
              <a:rPr lang="en-US" sz="1800" dirty="0"/>
              <a:t>23 October 2019</a:t>
            </a:r>
          </a:p>
        </p:txBody>
      </p:sp>
      <p:pic>
        <p:nvPicPr>
          <p:cNvPr id="5" name="Picture 4">
            <a:extLst>
              <a:ext uri="{FF2B5EF4-FFF2-40B4-BE49-F238E27FC236}">
                <a16:creationId xmlns:a16="http://schemas.microsoft.com/office/drawing/2014/main" id="{D4D3C841-29AB-D643-B405-3DA7417404E7}"/>
              </a:ext>
            </a:extLst>
          </p:cNvPr>
          <p:cNvPicPr>
            <a:picLocks noChangeAspect="1"/>
          </p:cNvPicPr>
          <p:nvPr/>
        </p:nvPicPr>
        <p:blipFill>
          <a:blip r:embed="rId5"/>
          <a:stretch>
            <a:fillRect/>
          </a:stretch>
        </p:blipFill>
        <p:spPr>
          <a:xfrm>
            <a:off x="0" y="0"/>
            <a:ext cx="9144000" cy="6858000"/>
          </a:xfrm>
          <a:prstGeom prst="rect">
            <a:avLst/>
          </a:prstGeom>
        </p:spPr>
      </p:pic>
      <p:pic>
        <p:nvPicPr>
          <p:cNvPr id="10" name="Audio 9">
            <a:hlinkClick r:id="" action="ppaction://media"/>
            <a:extLst>
              <a:ext uri="{FF2B5EF4-FFF2-40B4-BE49-F238E27FC236}">
                <a16:creationId xmlns:a16="http://schemas.microsoft.com/office/drawing/2014/main" id="{3BFBA3F0-56C8-7242-A06B-D69C4509D4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1"/>
    </mc:Choice>
    <mc:Fallback xmlns="">
      <p:transition spd="slow" advTm="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DE94-D0EC-844D-8DDA-09CF6EE397A0}"/>
              </a:ext>
            </a:extLst>
          </p:cNvPr>
          <p:cNvSpPr>
            <a:spLocks noGrp="1"/>
          </p:cNvSpPr>
          <p:nvPr>
            <p:ph type="title"/>
          </p:nvPr>
        </p:nvSpPr>
        <p:spPr/>
        <p:txBody>
          <a:bodyPr/>
          <a:lstStyle/>
          <a:p>
            <a:r>
              <a:rPr lang="en-US" dirty="0"/>
              <a:t>Possible Intended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B65884-0CFF-C249-B7E9-20B7460E5C47}"/>
                  </a:ext>
                </a:extLst>
              </p:cNvPr>
              <p:cNvSpPr>
                <a:spLocks noGrp="1"/>
              </p:cNvSpPr>
              <p:nvPr>
                <p:ph idx="1"/>
              </p:nvPr>
            </p:nvSpPr>
            <p:spPr>
              <a:xfrm>
                <a:off x="495300" y="1333876"/>
                <a:ext cx="8153400" cy="1600200"/>
              </a:xfrm>
            </p:spPr>
            <p:txBody>
              <a:bodyPr/>
              <a:lstStyle/>
              <a:p>
                <a:pPr marL="0" indent="0">
                  <a:buNone/>
                </a:pPr>
                <a:endParaRPr lang="en-US" dirty="0"/>
              </a:p>
              <a:p>
                <a:pPr marL="0" indent="0" algn="ctr">
                  <a:buNone/>
                </a:pP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𝑐𝑙𝑖𝑐𝑘𝑒𝑑</m:t>
                        </m:r>
                        <m:r>
                          <a:rPr lang="en-US" b="0" i="1" smtClean="0">
                            <a:latin typeface="Cambria Math" panose="02040503050406030204" pitchFamily="18" charset="0"/>
                          </a:rPr>
                          <m:t> </m:t>
                        </m:r>
                        <m:r>
                          <a:rPr lang="en-US" b="0" i="1" smtClean="0">
                            <a:latin typeface="Cambria Math" panose="02040503050406030204" pitchFamily="18" charset="0"/>
                          </a:rPr>
                          <m:t>𝑚𝑠𝑔𝐴</m:t>
                        </m:r>
                        <m:r>
                          <a:rPr lang="en-US" b="0" i="1" smtClean="0">
                            <a:latin typeface="Cambria Math" panose="02040503050406030204" pitchFamily="18" charset="0"/>
                          </a:rPr>
                          <m:t> </m:t>
                        </m:r>
                      </m:num>
                      <m:den>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𝑠𝑎𝑤</m:t>
                        </m:r>
                        <m:r>
                          <a:rPr lang="en-US" b="0" i="1" smtClean="0">
                            <a:latin typeface="Cambria Math" panose="02040503050406030204" pitchFamily="18" charset="0"/>
                          </a:rPr>
                          <m:t> </m:t>
                        </m:r>
                        <m:r>
                          <a:rPr lang="en-US" b="0" i="1" smtClean="0">
                            <a:latin typeface="Cambria Math" panose="02040503050406030204" pitchFamily="18" charset="0"/>
                          </a:rPr>
                          <m:t>𝑚𝑠𝑔𝐴</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𝑐𝑙𝑖𝑐𝑘𝑒𝑑</m:t>
                        </m:r>
                        <m:r>
                          <a:rPr lang="en-US" b="0" i="1" smtClean="0">
                            <a:latin typeface="Cambria Math" panose="02040503050406030204" pitchFamily="18" charset="0"/>
                          </a:rPr>
                          <m:t> </m:t>
                        </m:r>
                        <m:r>
                          <a:rPr lang="en-US" b="0" i="1" smtClean="0">
                            <a:latin typeface="Cambria Math" panose="02040503050406030204" pitchFamily="18" charset="0"/>
                          </a:rPr>
                          <m:t>𝑚𝑠𝑔𝐵</m:t>
                        </m:r>
                      </m:num>
                      <m:den>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𝑠𝑎𝑤</m:t>
                        </m:r>
                        <m:r>
                          <a:rPr lang="en-US" b="0" i="1" smtClean="0">
                            <a:latin typeface="Cambria Math" panose="02040503050406030204" pitchFamily="18" charset="0"/>
                          </a:rPr>
                          <m:t> </m:t>
                        </m:r>
                        <m:r>
                          <a:rPr lang="en-US" b="0" i="1" smtClean="0">
                            <a:latin typeface="Cambria Math" panose="02040503050406030204" pitchFamily="18" charset="0"/>
                          </a:rPr>
                          <m:t>𝑚𝑠𝑔𝐵</m:t>
                        </m:r>
                      </m:den>
                    </m:f>
                  </m:oMath>
                </a14:m>
                <a:endParaRPr lang="en-US" dirty="0"/>
              </a:p>
            </p:txBody>
          </p:sp>
        </mc:Choice>
        <mc:Fallback xmlns="">
          <p:sp>
            <p:nvSpPr>
              <p:cNvPr id="3" name="Content Placeholder 2">
                <a:extLst>
                  <a:ext uri="{FF2B5EF4-FFF2-40B4-BE49-F238E27FC236}">
                    <a16:creationId xmlns:a16="http://schemas.microsoft.com/office/drawing/2014/main" id="{46B65884-0CFF-C249-B7E9-20B7460E5C47}"/>
                  </a:ext>
                </a:extLst>
              </p:cNvPr>
              <p:cNvSpPr>
                <a:spLocks noGrp="1" noRot="1" noChangeAspect="1" noMove="1" noResize="1" noEditPoints="1" noAdjustHandles="1" noChangeArrowheads="1" noChangeShapeType="1" noTextEdit="1"/>
              </p:cNvSpPr>
              <p:nvPr>
                <p:ph idx="1"/>
              </p:nvPr>
            </p:nvSpPr>
            <p:spPr>
              <a:xfrm>
                <a:off x="495300" y="1333876"/>
                <a:ext cx="8153400" cy="1600200"/>
              </a:xfrm>
              <a:blipFill>
                <a:blip r:embed="rId6"/>
                <a:stretch>
                  <a:fillRect/>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4D1C653B-29BE-3242-A357-A35E124651A7}"/>
              </a:ext>
            </a:extLst>
          </p:cNvPr>
          <p:cNvSpPr txBox="1">
            <a:spLocks/>
          </p:cNvSpPr>
          <p:nvPr/>
        </p:nvSpPr>
        <p:spPr bwMode="auto">
          <a:xfrm>
            <a:off x="0" y="2971800"/>
            <a:ext cx="9448800" cy="3124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Font typeface="Wingdings" charse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&lt; 0.001) {</a:t>
            </a:r>
            <a:r>
              <a:rPr lang="en-US" sz="1350" b="1" kern="0" dirty="0">
                <a:solidFill>
                  <a:srgbClr val="FF0000"/>
                </a:solidFill>
                <a:latin typeface="Courier New" panose="02070309020205020404" pitchFamily="49" charset="0"/>
              </a:rPr>
              <a:t>// Select a small number of participants.</a:t>
            </a:r>
          </a:p>
          <a:p>
            <a:pPr marL="0" indent="0">
              <a:buFont typeface="Wingdings" charset="0"/>
              <a:buNone/>
            </a:pPr>
            <a:r>
              <a:rPr lang="en-US" sz="1350" b="1" kern="0" dirty="0">
                <a:solidFill>
                  <a:srgbClr val="0070C0"/>
                </a:solidFill>
                <a:latin typeface="Courier New" panose="02070309020205020404" pitchFamily="49" charset="0"/>
              </a:rPr>
              <a:t>    if</a:t>
            </a:r>
            <a:r>
              <a:rPr lang="en-US" sz="1350" kern="0" dirty="0">
                <a:latin typeface="Courier New" panose="02070309020205020404" pitchFamily="49" charset="0"/>
              </a:rPr>
              <a:t> (</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r>
              <a:rPr lang="en-US" sz="1350" b="1" kern="0" dirty="0">
                <a:solidFill>
                  <a:srgbClr val="FF0000"/>
                </a:solidFill>
                <a:latin typeface="Courier New" panose="02070309020205020404" pitchFamily="49" charset="0"/>
              </a:rPr>
              <a:t>// Split across messages.</a:t>
            </a:r>
            <a:endParaRPr lang="en-US" sz="1350" kern="0" dirty="0">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log_obj</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a:t>
            </a:r>
            <a:r>
              <a:rPr lang="en-US" sz="1350" b="1" kern="0" dirty="0" err="1">
                <a:solidFill>
                  <a:srgbClr val="7030A0"/>
                </a:solidFill>
                <a:latin typeface="Courier New" panose="02070309020205020404" pitchFamily="49" charset="0"/>
              </a:rPr>
              <a:t>button_message</a:t>
            </a:r>
            <a:r>
              <a:rPr lang="en-US" sz="1350" b="1" kern="0" dirty="0">
                <a:solidFill>
                  <a:srgbClr val="7030A0"/>
                </a:solidFill>
                <a:latin typeface="Courier New" panose="02070309020205020404" pitchFamily="49" charset="0"/>
              </a:rPr>
              <a:t>"</a:t>
            </a:r>
            <a:r>
              <a:rPr lang="en-US" sz="1350" kern="0" dirty="0">
                <a:latin typeface="Courier New" panose="02070309020205020404" pitchFamily="49" charset="0"/>
              </a:rPr>
              <a:t>]= message; </a:t>
            </a:r>
            <a:r>
              <a:rPr lang="en-US" sz="1350" b="1" kern="0" dirty="0">
                <a:solidFill>
                  <a:srgbClr val="FF0000"/>
                </a:solidFill>
                <a:latin typeface="Courier New" panose="02070309020205020404" pitchFamily="49" charset="0"/>
              </a:rPr>
              <a:t>// Track which message was used.</a:t>
            </a:r>
            <a:endParaRPr lang="en-US" sz="1350" kern="0" dirty="0">
              <a:latin typeface="Courier New" panose="02070309020205020404" pitchFamily="49" charset="0"/>
            </a:endParaRPr>
          </a:p>
        </p:txBody>
      </p:sp>
      <p:sp>
        <p:nvSpPr>
          <p:cNvPr id="7" name="Oval 6">
            <a:extLst>
              <a:ext uri="{FF2B5EF4-FFF2-40B4-BE49-F238E27FC236}">
                <a16:creationId xmlns:a16="http://schemas.microsoft.com/office/drawing/2014/main" id="{F053B7CB-F970-044C-BD71-7D3BD058F08C}"/>
              </a:ext>
            </a:extLst>
          </p:cNvPr>
          <p:cNvSpPr/>
          <p:nvPr/>
        </p:nvSpPr>
        <p:spPr bwMode="auto">
          <a:xfrm>
            <a:off x="3657600" y="1752600"/>
            <a:ext cx="8382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Oval 7">
            <a:extLst>
              <a:ext uri="{FF2B5EF4-FFF2-40B4-BE49-F238E27FC236}">
                <a16:creationId xmlns:a16="http://schemas.microsoft.com/office/drawing/2014/main" id="{B3AB3032-563D-C949-A66D-58894AC2F2F0}"/>
              </a:ext>
            </a:extLst>
          </p:cNvPr>
          <p:cNvSpPr/>
          <p:nvPr/>
        </p:nvSpPr>
        <p:spPr bwMode="auto">
          <a:xfrm>
            <a:off x="6180859" y="1752600"/>
            <a:ext cx="8382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cxnSp>
        <p:nvCxnSpPr>
          <p:cNvPr id="13" name="Straight Arrow Connector 12">
            <a:extLst>
              <a:ext uri="{FF2B5EF4-FFF2-40B4-BE49-F238E27FC236}">
                <a16:creationId xmlns:a16="http://schemas.microsoft.com/office/drawing/2014/main" id="{963EEEA9-DF2D-784B-BA4C-2D9B7F4D0A5B}"/>
              </a:ext>
            </a:extLst>
          </p:cNvPr>
          <p:cNvCxnSpPr>
            <a:cxnSpLocks/>
            <a:endCxn id="7" idx="6"/>
          </p:cNvCxnSpPr>
          <p:nvPr/>
        </p:nvCxnSpPr>
        <p:spPr bwMode="auto">
          <a:xfrm flipH="1">
            <a:off x="4495800" y="1714876"/>
            <a:ext cx="609600" cy="266324"/>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FBDFE98B-D889-ED4C-B01A-F236B682BF17}"/>
              </a:ext>
            </a:extLst>
          </p:cNvPr>
          <p:cNvCxnSpPr>
            <a:cxnSpLocks/>
          </p:cNvCxnSpPr>
          <p:nvPr/>
        </p:nvCxnSpPr>
        <p:spPr bwMode="auto">
          <a:xfrm>
            <a:off x="5638800" y="1714876"/>
            <a:ext cx="542059" cy="266324"/>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0" name="TextBox 29">
            <a:extLst>
              <a:ext uri="{FF2B5EF4-FFF2-40B4-BE49-F238E27FC236}">
                <a16:creationId xmlns:a16="http://schemas.microsoft.com/office/drawing/2014/main" id="{79F6B38D-46C4-604A-86F0-2E8275D94280}"/>
              </a:ext>
            </a:extLst>
          </p:cNvPr>
          <p:cNvSpPr txBox="1"/>
          <p:nvPr/>
        </p:nvSpPr>
        <p:spPr>
          <a:xfrm>
            <a:off x="7064086" y="1383278"/>
            <a:ext cx="1776844" cy="1569660"/>
          </a:xfrm>
          <a:prstGeom prst="rect">
            <a:avLst/>
          </a:prstGeom>
          <a:noFill/>
        </p:spPr>
        <p:txBody>
          <a:bodyPr wrap="square" rtlCol="0">
            <a:spAutoFit/>
          </a:bodyPr>
          <a:lstStyle/>
          <a:p>
            <a:pPr algn="ctr"/>
            <a:r>
              <a:rPr lang="en-US" b="1" dirty="0"/>
              <a:t>A</a:t>
            </a:r>
            <a:r>
              <a:rPr lang="en-US" dirty="0"/>
              <a:t>verage</a:t>
            </a:r>
            <a:r>
              <a:rPr lang="en-US" b="1" dirty="0"/>
              <a:t> T</a:t>
            </a:r>
            <a:r>
              <a:rPr lang="en-US" dirty="0"/>
              <a:t>reatment</a:t>
            </a:r>
            <a:r>
              <a:rPr lang="en-US" b="1" dirty="0"/>
              <a:t> E</a:t>
            </a:r>
            <a:r>
              <a:rPr lang="en-US" dirty="0"/>
              <a:t>ffect </a:t>
            </a:r>
            <a:r>
              <a:rPr lang="en-US" b="1" dirty="0"/>
              <a:t>(ATE)</a:t>
            </a:r>
          </a:p>
        </p:txBody>
      </p:sp>
      <p:sp>
        <p:nvSpPr>
          <p:cNvPr id="31" name="Rectangle 30">
            <a:extLst>
              <a:ext uri="{FF2B5EF4-FFF2-40B4-BE49-F238E27FC236}">
                <a16:creationId xmlns:a16="http://schemas.microsoft.com/office/drawing/2014/main" id="{6E250ABA-02F9-4A4A-8128-BFDE1D3714F2}"/>
              </a:ext>
            </a:extLst>
          </p:cNvPr>
          <p:cNvSpPr/>
          <p:nvPr/>
        </p:nvSpPr>
        <p:spPr bwMode="auto">
          <a:xfrm>
            <a:off x="0" y="2908676"/>
            <a:ext cx="9144000" cy="3124200"/>
          </a:xfrm>
          <a:prstGeom prst="rect">
            <a:avLst/>
          </a:prstGeom>
          <a:solidFill>
            <a:schemeClr val="bg1">
              <a:alpha val="7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Geneva" charset="0"/>
              <a:ea typeface="ＭＳ Ｐゴシック" charset="0"/>
            </a:endParaRPr>
          </a:p>
        </p:txBody>
      </p:sp>
      <p:sp>
        <p:nvSpPr>
          <p:cNvPr id="32" name="TextBox 31">
            <a:extLst>
              <a:ext uri="{FF2B5EF4-FFF2-40B4-BE49-F238E27FC236}">
                <a16:creationId xmlns:a16="http://schemas.microsoft.com/office/drawing/2014/main" id="{0248913C-4FDA-7346-842E-1A656C22426F}"/>
              </a:ext>
            </a:extLst>
          </p:cNvPr>
          <p:cNvSpPr txBox="1"/>
          <p:nvPr/>
        </p:nvSpPr>
        <p:spPr>
          <a:xfrm>
            <a:off x="685800" y="4191000"/>
            <a:ext cx="7848600" cy="461665"/>
          </a:xfrm>
          <a:prstGeom prst="rect">
            <a:avLst/>
          </a:prstGeom>
          <a:noFill/>
        </p:spPr>
        <p:txBody>
          <a:bodyPr wrap="square" rtlCol="0">
            <a:spAutoFit/>
          </a:bodyPr>
          <a:lstStyle/>
          <a:p>
            <a:r>
              <a:rPr lang="en-US" b="1" dirty="0" err="1"/>
              <a:t>Avg</a:t>
            </a:r>
            <a:r>
              <a:rPr lang="en-US" b="1" dirty="0"/>
              <a:t>(Y | message=</a:t>
            </a:r>
            <a:r>
              <a:rPr lang="en-US" b="1" dirty="0" err="1"/>
              <a:t>msgA</a:t>
            </a:r>
            <a:r>
              <a:rPr lang="en-US" b="1" dirty="0"/>
              <a:t>) – </a:t>
            </a:r>
            <a:r>
              <a:rPr lang="en-US" b="1" dirty="0" err="1"/>
              <a:t>Avg</a:t>
            </a:r>
            <a:r>
              <a:rPr lang="en-US" b="1" dirty="0"/>
              <a:t>(Y | message=</a:t>
            </a:r>
            <a:r>
              <a:rPr lang="en-US" b="1" dirty="0" err="1"/>
              <a:t>msgB</a:t>
            </a:r>
            <a:r>
              <a:rPr lang="en-US" b="1" dirty="0"/>
              <a:t>)</a:t>
            </a:r>
          </a:p>
        </p:txBody>
      </p:sp>
      <p:sp>
        <p:nvSpPr>
          <p:cNvPr id="9" name="TextBox 8">
            <a:extLst>
              <a:ext uri="{FF2B5EF4-FFF2-40B4-BE49-F238E27FC236}">
                <a16:creationId xmlns:a16="http://schemas.microsoft.com/office/drawing/2014/main" id="{50930574-C2E6-B241-9AB5-AA28AC9AFDC0}"/>
              </a:ext>
            </a:extLst>
          </p:cNvPr>
          <p:cNvSpPr txBox="1"/>
          <p:nvPr/>
        </p:nvSpPr>
        <p:spPr>
          <a:xfrm>
            <a:off x="228600" y="5056832"/>
            <a:ext cx="8686800" cy="461665"/>
          </a:xfrm>
          <a:prstGeom prst="rect">
            <a:avLst/>
          </a:prstGeom>
          <a:noFill/>
        </p:spPr>
        <p:txBody>
          <a:bodyPr wrap="square" rtlCol="0">
            <a:spAutoFit/>
          </a:bodyPr>
          <a:lstStyle/>
          <a:p>
            <a:r>
              <a:rPr lang="en-US" b="1" i="1" dirty="0"/>
              <a:t>Contrasts </a:t>
            </a:r>
            <a:r>
              <a:rPr lang="en-US" b="1" dirty="0"/>
              <a:t>: Treatments that can be compared using ATE</a:t>
            </a:r>
          </a:p>
        </p:txBody>
      </p:sp>
      <p:sp>
        <p:nvSpPr>
          <p:cNvPr id="15" name="Oval 14">
            <a:extLst>
              <a:ext uri="{FF2B5EF4-FFF2-40B4-BE49-F238E27FC236}">
                <a16:creationId xmlns:a16="http://schemas.microsoft.com/office/drawing/2014/main" id="{D0115644-E17A-6041-9521-2A7ED77B04FD}"/>
              </a:ext>
            </a:extLst>
          </p:cNvPr>
          <p:cNvSpPr/>
          <p:nvPr/>
        </p:nvSpPr>
        <p:spPr bwMode="auto">
          <a:xfrm>
            <a:off x="1905000" y="4114800"/>
            <a:ext cx="2590800" cy="6096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6" name="Oval 15">
            <a:extLst>
              <a:ext uri="{FF2B5EF4-FFF2-40B4-BE49-F238E27FC236}">
                <a16:creationId xmlns:a16="http://schemas.microsoft.com/office/drawing/2014/main" id="{7BEED4C6-BD98-CE42-A34C-447BFB83A583}"/>
              </a:ext>
            </a:extLst>
          </p:cNvPr>
          <p:cNvSpPr/>
          <p:nvPr/>
        </p:nvSpPr>
        <p:spPr bwMode="auto">
          <a:xfrm>
            <a:off x="5849257" y="4131546"/>
            <a:ext cx="2590800" cy="592854"/>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cxnSp>
        <p:nvCxnSpPr>
          <p:cNvPr id="18" name="Straight Arrow Connector 17">
            <a:extLst>
              <a:ext uri="{FF2B5EF4-FFF2-40B4-BE49-F238E27FC236}">
                <a16:creationId xmlns:a16="http://schemas.microsoft.com/office/drawing/2014/main" id="{CF423EFC-4F8F-FA48-99B5-F164D062C996}"/>
              </a:ext>
            </a:extLst>
          </p:cNvPr>
          <p:cNvCxnSpPr>
            <a:cxnSpLocks/>
          </p:cNvCxnSpPr>
          <p:nvPr/>
        </p:nvCxnSpPr>
        <p:spPr bwMode="auto">
          <a:xfrm flipV="1">
            <a:off x="1295400" y="4652665"/>
            <a:ext cx="1219200" cy="43255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02E726E7-B8E6-2C41-92BF-4CB8D79D7C29}"/>
              </a:ext>
            </a:extLst>
          </p:cNvPr>
          <p:cNvCxnSpPr>
            <a:cxnSpLocks/>
          </p:cNvCxnSpPr>
          <p:nvPr/>
        </p:nvCxnSpPr>
        <p:spPr bwMode="auto">
          <a:xfrm flipV="1">
            <a:off x="1295400" y="4762125"/>
            <a:ext cx="5723659" cy="32309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 name="TextBox 21">
            <a:extLst>
              <a:ext uri="{FF2B5EF4-FFF2-40B4-BE49-F238E27FC236}">
                <a16:creationId xmlns:a16="http://schemas.microsoft.com/office/drawing/2014/main" id="{FE895C2F-F9C5-0247-9586-941A5545644F}"/>
              </a:ext>
            </a:extLst>
          </p:cNvPr>
          <p:cNvSpPr txBox="1"/>
          <p:nvPr/>
        </p:nvSpPr>
        <p:spPr>
          <a:xfrm>
            <a:off x="4419600" y="1274305"/>
            <a:ext cx="1934441" cy="461665"/>
          </a:xfrm>
          <a:prstGeom prst="rect">
            <a:avLst/>
          </a:prstGeom>
          <a:noFill/>
        </p:spPr>
        <p:txBody>
          <a:bodyPr wrap="square" rtlCol="0">
            <a:spAutoFit/>
          </a:bodyPr>
          <a:lstStyle/>
          <a:p>
            <a:r>
              <a:rPr lang="en-US" b="1" dirty="0"/>
              <a:t>Treatments</a:t>
            </a:r>
          </a:p>
        </p:txBody>
      </p:sp>
      <p:pic>
        <p:nvPicPr>
          <p:cNvPr id="26" name="Audio 25">
            <a:hlinkClick r:id="" action="ppaction://media"/>
            <a:extLst>
              <a:ext uri="{FF2B5EF4-FFF2-40B4-BE49-F238E27FC236}">
                <a16:creationId xmlns:a16="http://schemas.microsoft.com/office/drawing/2014/main" id="{D1DCE22E-245D-D049-9270-1ACF4EAED1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61445037"/>
      </p:ext>
    </p:extLst>
  </p:cSld>
  <p:clrMapOvr>
    <a:masterClrMapping/>
  </p:clrMapOvr>
  <mc:AlternateContent xmlns:mc="http://schemas.openxmlformats.org/markup-compatibility/2006" xmlns:p14="http://schemas.microsoft.com/office/powerpoint/2010/main">
    <mc:Choice Requires="p14">
      <p:transition spd="slow" p14:dur="2000" advClick="0" advTm="41737"/>
    </mc:Choice>
    <mc:Fallback xmlns="">
      <p:transition spd="slow" advClick="0" advTm="4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6"/>
                </p:tgtEl>
              </p:cMediaNode>
            </p:audio>
          </p:childTnLst>
        </p:cTn>
      </p:par>
    </p:tnLst>
    <p:bldLst>
      <p:bldP spid="3" grpId="0" build="p"/>
      <p:bldP spid="7" grpId="0" animBg="1"/>
      <p:bldP spid="8" grpId="0" animBg="1"/>
      <p:bldP spid="30" grpId="0"/>
      <p:bldP spid="31" grpId="0" animBg="1"/>
      <p:bldP spid="32" grpId="0"/>
      <p:bldP spid="9" grpId="1"/>
      <p:bldP spid="15" grpId="1" animBg="1"/>
      <p:bldP spid="16" grpId="1"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DE94-D0EC-844D-8DDA-09CF6EE397A0}"/>
              </a:ext>
            </a:extLst>
          </p:cNvPr>
          <p:cNvSpPr>
            <a:spLocks noGrp="1"/>
          </p:cNvSpPr>
          <p:nvPr>
            <p:ph type="title"/>
          </p:nvPr>
        </p:nvSpPr>
        <p:spPr/>
        <p:txBody>
          <a:bodyPr/>
          <a:lstStyle/>
          <a:p>
            <a:r>
              <a:rPr lang="en-US" dirty="0"/>
              <a:t>Possible Intended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B65884-0CFF-C249-B7E9-20B7460E5C47}"/>
                  </a:ext>
                </a:extLst>
              </p:cNvPr>
              <p:cNvSpPr>
                <a:spLocks noGrp="1"/>
              </p:cNvSpPr>
              <p:nvPr>
                <p:ph idx="1"/>
              </p:nvPr>
            </p:nvSpPr>
            <p:spPr>
              <a:xfrm>
                <a:off x="495300" y="1333876"/>
                <a:ext cx="8153400" cy="1600200"/>
              </a:xfrm>
            </p:spPr>
            <p:txBody>
              <a:bodyPr/>
              <a:lstStyle/>
              <a:p>
                <a:pPr marL="0" indent="0">
                  <a:buNone/>
                </a:pPr>
                <a:endParaRPr lang="en-US" dirty="0"/>
              </a:p>
              <a:p>
                <a:pPr marL="0" indent="0" algn="ctr">
                  <a:buNone/>
                </a:pP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𝑐𝑙𝑖𝑐𝑘𝑒𝑑</m:t>
                        </m:r>
                        <m:r>
                          <a:rPr lang="en-US" b="0" i="1" smtClean="0">
                            <a:latin typeface="Cambria Math" panose="02040503050406030204" pitchFamily="18" charset="0"/>
                          </a:rPr>
                          <m:t> </m:t>
                        </m:r>
                        <m:r>
                          <a:rPr lang="en-US" b="0" i="1" smtClean="0">
                            <a:latin typeface="Cambria Math" panose="02040503050406030204" pitchFamily="18" charset="0"/>
                          </a:rPr>
                          <m:t>𝑚𝑠𝑔𝐴</m:t>
                        </m:r>
                        <m:r>
                          <a:rPr lang="en-US" b="0" i="1" smtClean="0">
                            <a:latin typeface="Cambria Math" panose="02040503050406030204" pitchFamily="18" charset="0"/>
                          </a:rPr>
                          <m:t> </m:t>
                        </m:r>
                      </m:num>
                      <m:den>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𝑠𝑎𝑤</m:t>
                        </m:r>
                        <m:r>
                          <a:rPr lang="en-US" b="0" i="1" smtClean="0">
                            <a:latin typeface="Cambria Math" panose="02040503050406030204" pitchFamily="18" charset="0"/>
                          </a:rPr>
                          <m:t> </m:t>
                        </m:r>
                        <m:r>
                          <a:rPr lang="en-US" b="0" i="1" smtClean="0">
                            <a:latin typeface="Cambria Math" panose="02040503050406030204" pitchFamily="18" charset="0"/>
                          </a:rPr>
                          <m:t>𝑚𝑠𝑔𝐴</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𝑐𝑙𝑖𝑐𝑘𝑒𝑑</m:t>
                        </m:r>
                        <m:r>
                          <a:rPr lang="en-US" b="0" i="1" smtClean="0">
                            <a:latin typeface="Cambria Math" panose="02040503050406030204" pitchFamily="18" charset="0"/>
                          </a:rPr>
                          <m:t> </m:t>
                        </m:r>
                        <m:r>
                          <a:rPr lang="en-US" b="0" i="1" smtClean="0">
                            <a:latin typeface="Cambria Math" panose="02040503050406030204" pitchFamily="18" charset="0"/>
                          </a:rPr>
                          <m:t>𝑚𝑠𝑔𝐵</m:t>
                        </m:r>
                      </m:num>
                      <m:den>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𝑠𝑎𝑤</m:t>
                        </m:r>
                        <m:r>
                          <a:rPr lang="en-US" b="0" i="1" smtClean="0">
                            <a:latin typeface="Cambria Math" panose="02040503050406030204" pitchFamily="18" charset="0"/>
                          </a:rPr>
                          <m:t> </m:t>
                        </m:r>
                        <m:r>
                          <a:rPr lang="en-US" b="0" i="1" smtClean="0">
                            <a:latin typeface="Cambria Math" panose="02040503050406030204" pitchFamily="18" charset="0"/>
                          </a:rPr>
                          <m:t>𝑚𝑠𝑔𝐵</m:t>
                        </m:r>
                      </m:den>
                    </m:f>
                  </m:oMath>
                </a14:m>
                <a:endParaRPr lang="en-US" dirty="0"/>
              </a:p>
            </p:txBody>
          </p:sp>
        </mc:Choice>
        <mc:Fallback xmlns="">
          <p:sp>
            <p:nvSpPr>
              <p:cNvPr id="3" name="Content Placeholder 2">
                <a:extLst>
                  <a:ext uri="{FF2B5EF4-FFF2-40B4-BE49-F238E27FC236}">
                    <a16:creationId xmlns:a16="http://schemas.microsoft.com/office/drawing/2014/main" id="{46B65884-0CFF-C249-B7E9-20B7460E5C47}"/>
                  </a:ext>
                </a:extLst>
              </p:cNvPr>
              <p:cNvSpPr>
                <a:spLocks noGrp="1" noRot="1" noChangeAspect="1" noMove="1" noResize="1" noEditPoints="1" noAdjustHandles="1" noChangeArrowheads="1" noChangeShapeType="1" noTextEdit="1"/>
              </p:cNvSpPr>
              <p:nvPr>
                <p:ph idx="1"/>
              </p:nvPr>
            </p:nvSpPr>
            <p:spPr>
              <a:xfrm>
                <a:off x="495300" y="1333876"/>
                <a:ext cx="8153400" cy="1600200"/>
              </a:xfrm>
              <a:blipFill>
                <a:blip r:embed="rId6"/>
                <a:stretch>
                  <a:fillRect/>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4D1C653B-29BE-3242-A357-A35E124651A7}"/>
              </a:ext>
            </a:extLst>
          </p:cNvPr>
          <p:cNvSpPr txBox="1">
            <a:spLocks/>
          </p:cNvSpPr>
          <p:nvPr/>
        </p:nvSpPr>
        <p:spPr bwMode="auto">
          <a:xfrm>
            <a:off x="0" y="2971800"/>
            <a:ext cx="9448800" cy="3124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Font typeface="Wingdings" charse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&lt; 0.001) {</a:t>
            </a:r>
            <a:r>
              <a:rPr lang="en-US" sz="1350" b="1" kern="0" dirty="0">
                <a:solidFill>
                  <a:srgbClr val="FF0000"/>
                </a:solidFill>
                <a:latin typeface="Courier New" panose="02070309020205020404" pitchFamily="49" charset="0"/>
              </a:rPr>
              <a:t>// Select a small number of participants.</a:t>
            </a:r>
          </a:p>
          <a:p>
            <a:pPr marL="0" indent="0">
              <a:buFont typeface="Wingdings" charset="0"/>
              <a:buNone/>
            </a:pPr>
            <a:r>
              <a:rPr lang="en-US" sz="1350" b="1" kern="0" dirty="0">
                <a:solidFill>
                  <a:srgbClr val="0070C0"/>
                </a:solidFill>
                <a:latin typeface="Courier New" panose="02070309020205020404" pitchFamily="49" charset="0"/>
              </a:rPr>
              <a:t>    if</a:t>
            </a:r>
            <a:r>
              <a:rPr lang="en-US" sz="1350" kern="0" dirty="0">
                <a:latin typeface="Courier New" panose="02070309020205020404" pitchFamily="49" charset="0"/>
              </a:rPr>
              <a:t> (</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r>
              <a:rPr lang="en-US" sz="1350" b="1" kern="0" dirty="0">
                <a:solidFill>
                  <a:srgbClr val="FF0000"/>
                </a:solidFill>
                <a:latin typeface="Courier New" panose="02070309020205020404" pitchFamily="49" charset="0"/>
              </a:rPr>
              <a:t>// Split across messages.</a:t>
            </a:r>
            <a:endParaRPr lang="en-US" sz="1350" kern="0" dirty="0">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log_obj</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a:t>
            </a:r>
            <a:r>
              <a:rPr lang="en-US" sz="1350" b="1" kern="0" dirty="0" err="1">
                <a:solidFill>
                  <a:srgbClr val="7030A0"/>
                </a:solidFill>
                <a:latin typeface="Courier New" panose="02070309020205020404" pitchFamily="49" charset="0"/>
              </a:rPr>
              <a:t>button_message</a:t>
            </a:r>
            <a:r>
              <a:rPr lang="en-US" sz="1350" b="1" kern="0" dirty="0">
                <a:solidFill>
                  <a:srgbClr val="7030A0"/>
                </a:solidFill>
                <a:latin typeface="Courier New" panose="02070309020205020404" pitchFamily="49" charset="0"/>
              </a:rPr>
              <a:t>"</a:t>
            </a:r>
            <a:r>
              <a:rPr lang="en-US" sz="1350" kern="0" dirty="0">
                <a:latin typeface="Courier New" panose="02070309020205020404" pitchFamily="49" charset="0"/>
              </a:rPr>
              <a:t>]= message; </a:t>
            </a:r>
            <a:r>
              <a:rPr lang="en-US" sz="1350" b="1" kern="0" dirty="0">
                <a:solidFill>
                  <a:srgbClr val="FF0000"/>
                </a:solidFill>
                <a:latin typeface="Courier New" panose="02070309020205020404" pitchFamily="49" charset="0"/>
              </a:rPr>
              <a:t>// Track which message was used.</a:t>
            </a:r>
            <a:endParaRPr lang="en-US" sz="1350" kern="0" dirty="0">
              <a:latin typeface="Courier New" panose="02070309020205020404" pitchFamily="49" charset="0"/>
            </a:endParaRPr>
          </a:p>
        </p:txBody>
      </p:sp>
      <p:sp>
        <p:nvSpPr>
          <p:cNvPr id="7" name="Oval 6">
            <a:extLst>
              <a:ext uri="{FF2B5EF4-FFF2-40B4-BE49-F238E27FC236}">
                <a16:creationId xmlns:a16="http://schemas.microsoft.com/office/drawing/2014/main" id="{F053B7CB-F970-044C-BD71-7D3BD058F08C}"/>
              </a:ext>
            </a:extLst>
          </p:cNvPr>
          <p:cNvSpPr/>
          <p:nvPr/>
        </p:nvSpPr>
        <p:spPr bwMode="auto">
          <a:xfrm>
            <a:off x="3657600" y="1752600"/>
            <a:ext cx="8382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Oval 7">
            <a:extLst>
              <a:ext uri="{FF2B5EF4-FFF2-40B4-BE49-F238E27FC236}">
                <a16:creationId xmlns:a16="http://schemas.microsoft.com/office/drawing/2014/main" id="{B3AB3032-563D-C949-A66D-58894AC2F2F0}"/>
              </a:ext>
            </a:extLst>
          </p:cNvPr>
          <p:cNvSpPr/>
          <p:nvPr/>
        </p:nvSpPr>
        <p:spPr bwMode="auto">
          <a:xfrm>
            <a:off x="6180859" y="1752600"/>
            <a:ext cx="8382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cxnSp>
        <p:nvCxnSpPr>
          <p:cNvPr id="13" name="Straight Arrow Connector 12">
            <a:extLst>
              <a:ext uri="{FF2B5EF4-FFF2-40B4-BE49-F238E27FC236}">
                <a16:creationId xmlns:a16="http://schemas.microsoft.com/office/drawing/2014/main" id="{963EEEA9-DF2D-784B-BA4C-2D9B7F4D0A5B}"/>
              </a:ext>
            </a:extLst>
          </p:cNvPr>
          <p:cNvCxnSpPr>
            <a:cxnSpLocks/>
            <a:endCxn id="7" idx="6"/>
          </p:cNvCxnSpPr>
          <p:nvPr/>
        </p:nvCxnSpPr>
        <p:spPr bwMode="auto">
          <a:xfrm flipH="1">
            <a:off x="4495800" y="1714876"/>
            <a:ext cx="609600" cy="266324"/>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FBDFE98B-D889-ED4C-B01A-F236B682BF17}"/>
              </a:ext>
            </a:extLst>
          </p:cNvPr>
          <p:cNvCxnSpPr>
            <a:cxnSpLocks/>
          </p:cNvCxnSpPr>
          <p:nvPr/>
        </p:nvCxnSpPr>
        <p:spPr bwMode="auto">
          <a:xfrm>
            <a:off x="5638800" y="1714876"/>
            <a:ext cx="542059" cy="266324"/>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0" name="TextBox 29">
            <a:extLst>
              <a:ext uri="{FF2B5EF4-FFF2-40B4-BE49-F238E27FC236}">
                <a16:creationId xmlns:a16="http://schemas.microsoft.com/office/drawing/2014/main" id="{79F6B38D-46C4-604A-86F0-2E8275D94280}"/>
              </a:ext>
            </a:extLst>
          </p:cNvPr>
          <p:cNvSpPr txBox="1"/>
          <p:nvPr/>
        </p:nvSpPr>
        <p:spPr>
          <a:xfrm>
            <a:off x="7064086" y="1383278"/>
            <a:ext cx="1776844" cy="1569660"/>
          </a:xfrm>
          <a:prstGeom prst="rect">
            <a:avLst/>
          </a:prstGeom>
          <a:noFill/>
        </p:spPr>
        <p:txBody>
          <a:bodyPr wrap="square" rtlCol="0">
            <a:spAutoFit/>
          </a:bodyPr>
          <a:lstStyle/>
          <a:p>
            <a:pPr algn="ctr"/>
            <a:r>
              <a:rPr lang="en-US" b="1" dirty="0"/>
              <a:t>A</a:t>
            </a:r>
            <a:r>
              <a:rPr lang="en-US" dirty="0"/>
              <a:t>verage</a:t>
            </a:r>
            <a:r>
              <a:rPr lang="en-US" b="1" dirty="0"/>
              <a:t> T</a:t>
            </a:r>
            <a:r>
              <a:rPr lang="en-US" dirty="0"/>
              <a:t>reatment</a:t>
            </a:r>
            <a:r>
              <a:rPr lang="en-US" b="1" dirty="0"/>
              <a:t> E</a:t>
            </a:r>
            <a:r>
              <a:rPr lang="en-US" dirty="0"/>
              <a:t>ffect </a:t>
            </a:r>
            <a:r>
              <a:rPr lang="en-US" b="1" dirty="0"/>
              <a:t>(ATE)</a:t>
            </a:r>
          </a:p>
        </p:txBody>
      </p:sp>
      <p:sp>
        <p:nvSpPr>
          <p:cNvPr id="31" name="Rectangle 30">
            <a:extLst>
              <a:ext uri="{FF2B5EF4-FFF2-40B4-BE49-F238E27FC236}">
                <a16:creationId xmlns:a16="http://schemas.microsoft.com/office/drawing/2014/main" id="{6E250ABA-02F9-4A4A-8128-BFDE1D3714F2}"/>
              </a:ext>
            </a:extLst>
          </p:cNvPr>
          <p:cNvSpPr/>
          <p:nvPr/>
        </p:nvSpPr>
        <p:spPr bwMode="auto">
          <a:xfrm>
            <a:off x="0" y="2908676"/>
            <a:ext cx="9144000" cy="3124200"/>
          </a:xfrm>
          <a:prstGeom prst="rect">
            <a:avLst/>
          </a:prstGeom>
          <a:solidFill>
            <a:schemeClr val="bg1">
              <a:alpha val="70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Geneva" charset="0"/>
              <a:ea typeface="ＭＳ Ｐゴシック" charset="0"/>
            </a:endParaRPr>
          </a:p>
        </p:txBody>
      </p:sp>
      <p:sp>
        <p:nvSpPr>
          <p:cNvPr id="32" name="TextBox 31">
            <a:extLst>
              <a:ext uri="{FF2B5EF4-FFF2-40B4-BE49-F238E27FC236}">
                <a16:creationId xmlns:a16="http://schemas.microsoft.com/office/drawing/2014/main" id="{0248913C-4FDA-7346-842E-1A656C22426F}"/>
              </a:ext>
            </a:extLst>
          </p:cNvPr>
          <p:cNvSpPr txBox="1"/>
          <p:nvPr/>
        </p:nvSpPr>
        <p:spPr>
          <a:xfrm>
            <a:off x="685800" y="4191000"/>
            <a:ext cx="7848600" cy="461665"/>
          </a:xfrm>
          <a:prstGeom prst="rect">
            <a:avLst/>
          </a:prstGeom>
          <a:noFill/>
        </p:spPr>
        <p:txBody>
          <a:bodyPr wrap="square" rtlCol="0">
            <a:spAutoFit/>
          </a:bodyPr>
          <a:lstStyle/>
          <a:p>
            <a:r>
              <a:rPr lang="en-US" b="1" dirty="0" err="1"/>
              <a:t>Avg</a:t>
            </a:r>
            <a:r>
              <a:rPr lang="en-US" b="1" dirty="0"/>
              <a:t>(Y | message=</a:t>
            </a:r>
            <a:r>
              <a:rPr lang="en-US" b="1" dirty="0" err="1"/>
              <a:t>msgA</a:t>
            </a:r>
            <a:r>
              <a:rPr lang="en-US" b="1" dirty="0"/>
              <a:t>) – </a:t>
            </a:r>
            <a:r>
              <a:rPr lang="en-US" b="1" dirty="0" err="1"/>
              <a:t>Avg</a:t>
            </a:r>
            <a:r>
              <a:rPr lang="en-US" b="1" dirty="0"/>
              <a:t>(Y | message=</a:t>
            </a:r>
            <a:r>
              <a:rPr lang="en-US" b="1" dirty="0" err="1"/>
              <a:t>msgB</a:t>
            </a:r>
            <a:r>
              <a:rPr lang="en-US" b="1" dirty="0"/>
              <a:t>)</a:t>
            </a:r>
          </a:p>
        </p:txBody>
      </p:sp>
      <p:sp>
        <p:nvSpPr>
          <p:cNvPr id="9" name="TextBox 8">
            <a:extLst>
              <a:ext uri="{FF2B5EF4-FFF2-40B4-BE49-F238E27FC236}">
                <a16:creationId xmlns:a16="http://schemas.microsoft.com/office/drawing/2014/main" id="{50930574-C2E6-B241-9AB5-AA28AC9AFDC0}"/>
              </a:ext>
            </a:extLst>
          </p:cNvPr>
          <p:cNvSpPr txBox="1"/>
          <p:nvPr/>
        </p:nvSpPr>
        <p:spPr>
          <a:xfrm>
            <a:off x="228600" y="5056832"/>
            <a:ext cx="8686800" cy="461665"/>
          </a:xfrm>
          <a:prstGeom prst="rect">
            <a:avLst/>
          </a:prstGeom>
          <a:noFill/>
        </p:spPr>
        <p:txBody>
          <a:bodyPr wrap="square" rtlCol="0">
            <a:spAutoFit/>
          </a:bodyPr>
          <a:lstStyle/>
          <a:p>
            <a:r>
              <a:rPr lang="en-US" b="1" i="1" dirty="0"/>
              <a:t>Contrasts </a:t>
            </a:r>
            <a:r>
              <a:rPr lang="en-US" b="1" dirty="0"/>
              <a:t>: Treatments that can be compared using ATE</a:t>
            </a:r>
          </a:p>
        </p:txBody>
      </p:sp>
      <p:sp>
        <p:nvSpPr>
          <p:cNvPr id="15" name="Oval 14">
            <a:extLst>
              <a:ext uri="{FF2B5EF4-FFF2-40B4-BE49-F238E27FC236}">
                <a16:creationId xmlns:a16="http://schemas.microsoft.com/office/drawing/2014/main" id="{D0115644-E17A-6041-9521-2A7ED77B04FD}"/>
              </a:ext>
            </a:extLst>
          </p:cNvPr>
          <p:cNvSpPr/>
          <p:nvPr/>
        </p:nvSpPr>
        <p:spPr bwMode="auto">
          <a:xfrm>
            <a:off x="1905000" y="4114800"/>
            <a:ext cx="2590800" cy="6096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6" name="Oval 15">
            <a:extLst>
              <a:ext uri="{FF2B5EF4-FFF2-40B4-BE49-F238E27FC236}">
                <a16:creationId xmlns:a16="http://schemas.microsoft.com/office/drawing/2014/main" id="{7BEED4C6-BD98-CE42-A34C-447BFB83A583}"/>
              </a:ext>
            </a:extLst>
          </p:cNvPr>
          <p:cNvSpPr/>
          <p:nvPr/>
        </p:nvSpPr>
        <p:spPr bwMode="auto">
          <a:xfrm>
            <a:off x="5849257" y="4131546"/>
            <a:ext cx="2590800" cy="592854"/>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cxnSp>
        <p:nvCxnSpPr>
          <p:cNvPr id="18" name="Straight Arrow Connector 17">
            <a:extLst>
              <a:ext uri="{FF2B5EF4-FFF2-40B4-BE49-F238E27FC236}">
                <a16:creationId xmlns:a16="http://schemas.microsoft.com/office/drawing/2014/main" id="{CF423EFC-4F8F-FA48-99B5-F164D062C996}"/>
              </a:ext>
            </a:extLst>
          </p:cNvPr>
          <p:cNvCxnSpPr>
            <a:cxnSpLocks/>
          </p:cNvCxnSpPr>
          <p:nvPr/>
        </p:nvCxnSpPr>
        <p:spPr bwMode="auto">
          <a:xfrm flipV="1">
            <a:off x="1295400" y="4652665"/>
            <a:ext cx="1219200" cy="43255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02E726E7-B8E6-2C41-92BF-4CB8D79D7C29}"/>
              </a:ext>
            </a:extLst>
          </p:cNvPr>
          <p:cNvCxnSpPr>
            <a:cxnSpLocks/>
          </p:cNvCxnSpPr>
          <p:nvPr/>
        </p:nvCxnSpPr>
        <p:spPr bwMode="auto">
          <a:xfrm flipV="1">
            <a:off x="1295400" y="4762125"/>
            <a:ext cx="5723659" cy="32309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 name="TextBox 21">
            <a:extLst>
              <a:ext uri="{FF2B5EF4-FFF2-40B4-BE49-F238E27FC236}">
                <a16:creationId xmlns:a16="http://schemas.microsoft.com/office/drawing/2014/main" id="{FE895C2F-F9C5-0247-9586-941A5545644F}"/>
              </a:ext>
            </a:extLst>
          </p:cNvPr>
          <p:cNvSpPr txBox="1"/>
          <p:nvPr/>
        </p:nvSpPr>
        <p:spPr>
          <a:xfrm>
            <a:off x="4419600" y="1274305"/>
            <a:ext cx="1934441" cy="461665"/>
          </a:xfrm>
          <a:prstGeom prst="rect">
            <a:avLst/>
          </a:prstGeom>
          <a:noFill/>
        </p:spPr>
        <p:txBody>
          <a:bodyPr wrap="square" rtlCol="0">
            <a:spAutoFit/>
          </a:bodyPr>
          <a:lstStyle/>
          <a:p>
            <a:r>
              <a:rPr lang="en-US" b="1" dirty="0"/>
              <a:t>Treatments</a:t>
            </a:r>
          </a:p>
        </p:txBody>
      </p:sp>
      <p:sp>
        <p:nvSpPr>
          <p:cNvPr id="20" name="TextBox 19">
            <a:extLst>
              <a:ext uri="{FF2B5EF4-FFF2-40B4-BE49-F238E27FC236}">
                <a16:creationId xmlns:a16="http://schemas.microsoft.com/office/drawing/2014/main" id="{6CA4FF8D-F1BA-8347-8E95-B94F0B40BD27}"/>
              </a:ext>
            </a:extLst>
          </p:cNvPr>
          <p:cNvSpPr txBox="1"/>
          <p:nvPr/>
        </p:nvSpPr>
        <p:spPr>
          <a:xfrm>
            <a:off x="1104900" y="2064864"/>
            <a:ext cx="7239000" cy="2400657"/>
          </a:xfrm>
          <a:prstGeom prst="rect">
            <a:avLst/>
          </a:prstGeom>
          <a:noFill/>
          <a:effectLst>
            <a:glow rad="1130300">
              <a:srgbClr val="FF0000"/>
            </a:glow>
          </a:effectLst>
        </p:spPr>
        <p:txBody>
          <a:bodyPr wrap="square" rtlCol="0">
            <a:spAutoFit/>
          </a:bodyPr>
          <a:lstStyle/>
          <a:p>
            <a:r>
              <a:rPr lang="en-US" sz="15000" b="1" dirty="0">
                <a:solidFill>
                  <a:srgbClr val="5A0C0C"/>
                </a:solidFill>
                <a:effectLst>
                  <a:glow rad="228600">
                    <a:srgbClr val="FF0000">
                      <a:alpha val="40000"/>
                    </a:srgbClr>
                  </a:glow>
                  <a:outerShdw blurRad="50800" dist="38100" dir="18900000" algn="bl" rotWithShape="0">
                    <a:prstClr val="black">
                      <a:alpha val="40000"/>
                    </a:prstClr>
                  </a:outerShdw>
                </a:effectLst>
              </a:rPr>
              <a:t>Danger</a:t>
            </a:r>
          </a:p>
        </p:txBody>
      </p:sp>
      <p:pic>
        <p:nvPicPr>
          <p:cNvPr id="21" name="Audio 20">
            <a:hlinkClick r:id="" action="ppaction://media"/>
            <a:extLst>
              <a:ext uri="{FF2B5EF4-FFF2-40B4-BE49-F238E27FC236}">
                <a16:creationId xmlns:a16="http://schemas.microsoft.com/office/drawing/2014/main" id="{441C4BFC-FBA0-6B49-86AB-1C35EEF3BCE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29475218"/>
      </p:ext>
    </p:extLst>
  </p:cSld>
  <p:clrMapOvr>
    <a:masterClrMapping/>
  </p:clrMapOvr>
  <mc:AlternateContent xmlns:mc="http://schemas.openxmlformats.org/markup-compatibility/2006" xmlns:p14="http://schemas.microsoft.com/office/powerpoint/2010/main">
    <mc:Choice Requires="p14">
      <p:transition spd="slow" p14:dur="2000" advClick="0" advTm="3056"/>
    </mc:Choice>
    <mc:Fallback xmlns="">
      <p:transition spd="slow" advClick="0" advTm="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55"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p:cTn id="9" dur="1000" fill="hold"/>
                                        <p:tgtEl>
                                          <p:spTgt spid="20"/>
                                        </p:tgtEl>
                                        <p:attrNameLst>
                                          <p:attrName>ppt_w</p:attrName>
                                        </p:attrNameLst>
                                      </p:cBhvr>
                                      <p:tavLst>
                                        <p:tav tm="0">
                                          <p:val>
                                            <p:strVal val="#ppt_w*0.70"/>
                                          </p:val>
                                        </p:tav>
                                        <p:tav tm="100000">
                                          <p:val>
                                            <p:strVal val="#ppt_w"/>
                                          </p:val>
                                        </p:tav>
                                      </p:tavLst>
                                    </p:anim>
                                    <p:anim calcmode="lin" valueType="num">
                                      <p:cBhvr>
                                        <p:cTn id="10" dur="1000" fill="hold"/>
                                        <p:tgtEl>
                                          <p:spTgt spid="20"/>
                                        </p:tgtEl>
                                        <p:attrNameLst>
                                          <p:attrName>ppt_h</p:attrName>
                                        </p:attrNameLst>
                                      </p:cBhvr>
                                      <p:tavLst>
                                        <p:tav tm="0">
                                          <p:val>
                                            <p:strVal val="#ppt_h"/>
                                          </p:val>
                                        </p:tav>
                                        <p:tav tm="100000">
                                          <p:val>
                                            <p:strVal val="#ppt_h"/>
                                          </p:val>
                                        </p:tav>
                                      </p:tavLst>
                                    </p:anim>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DE94-D0EC-844D-8DDA-09CF6EE397A0}"/>
              </a:ext>
            </a:extLst>
          </p:cNvPr>
          <p:cNvSpPr>
            <a:spLocks noGrp="1"/>
          </p:cNvSpPr>
          <p:nvPr>
            <p:ph type="title"/>
          </p:nvPr>
        </p:nvSpPr>
        <p:spPr/>
        <p:txBody>
          <a:bodyPr/>
          <a:lstStyle/>
          <a:p>
            <a:r>
              <a:rPr lang="en-US" dirty="0"/>
              <a:t>Possible Intended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B65884-0CFF-C249-B7E9-20B7460E5C47}"/>
                  </a:ext>
                </a:extLst>
              </p:cNvPr>
              <p:cNvSpPr>
                <a:spLocks noGrp="1"/>
              </p:cNvSpPr>
              <p:nvPr>
                <p:ph idx="1"/>
              </p:nvPr>
            </p:nvSpPr>
            <p:spPr>
              <a:xfrm>
                <a:off x="495300" y="1333876"/>
                <a:ext cx="8153400" cy="1600200"/>
              </a:xfrm>
            </p:spPr>
            <p:txBody>
              <a:bodyPr/>
              <a:lstStyle/>
              <a:p>
                <a:pPr marL="0" indent="0">
                  <a:buNone/>
                </a:pPr>
                <a:endParaRPr lang="en-US" dirty="0"/>
              </a:p>
              <a:p>
                <a:pPr marL="0" indent="0" algn="ctr">
                  <a:buNone/>
                </a:pP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𝑐𝑙𝑖𝑐𝑘𝑒𝑑</m:t>
                        </m:r>
                        <m:r>
                          <a:rPr lang="en-US" b="0" i="1" smtClean="0">
                            <a:latin typeface="Cambria Math" panose="02040503050406030204" pitchFamily="18" charset="0"/>
                          </a:rPr>
                          <m:t> </m:t>
                        </m:r>
                        <m:r>
                          <a:rPr lang="en-US" b="0" i="1" smtClean="0">
                            <a:latin typeface="Cambria Math" panose="02040503050406030204" pitchFamily="18" charset="0"/>
                          </a:rPr>
                          <m:t>𝑚𝑠𝑔𝐴</m:t>
                        </m:r>
                        <m:r>
                          <a:rPr lang="en-US" b="0" i="1" smtClean="0">
                            <a:latin typeface="Cambria Math" panose="02040503050406030204" pitchFamily="18" charset="0"/>
                          </a:rPr>
                          <m:t> </m:t>
                        </m:r>
                      </m:num>
                      <m:den>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𝑠𝑎𝑤</m:t>
                        </m:r>
                        <m:r>
                          <a:rPr lang="en-US" b="0" i="1" smtClean="0">
                            <a:latin typeface="Cambria Math" panose="02040503050406030204" pitchFamily="18" charset="0"/>
                          </a:rPr>
                          <m:t> </m:t>
                        </m:r>
                        <m:r>
                          <a:rPr lang="en-US" b="0" i="1" smtClean="0">
                            <a:latin typeface="Cambria Math" panose="02040503050406030204" pitchFamily="18" charset="0"/>
                          </a:rPr>
                          <m:t>𝑚𝑠𝑔𝐴</m:t>
                        </m:r>
                      </m:den>
                    </m:f>
                  </m:oMath>
                </a14:m>
                <a:r>
                  <a:rPr lang="en-US" dirty="0"/>
                  <a:t>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𝑐𝑙𝑖𝑐𝑘𝑒𝑑</m:t>
                        </m:r>
                        <m:r>
                          <a:rPr lang="en-US" b="0" i="1" smtClean="0">
                            <a:latin typeface="Cambria Math" panose="02040503050406030204" pitchFamily="18" charset="0"/>
                          </a:rPr>
                          <m:t> </m:t>
                        </m:r>
                        <m:r>
                          <a:rPr lang="en-US" b="0" i="1" smtClean="0">
                            <a:latin typeface="Cambria Math" panose="02040503050406030204" pitchFamily="18" charset="0"/>
                          </a:rPr>
                          <m:t>𝑚𝑠𝑔𝐵</m:t>
                        </m:r>
                      </m:num>
                      <m:den>
                        <m:r>
                          <a:rPr lang="en-US" b="0" i="1" smtClean="0">
                            <a:latin typeface="Cambria Math" panose="02040503050406030204" pitchFamily="18" charset="0"/>
                          </a:rPr>
                          <m:t>#/</m:t>
                        </m:r>
                        <m:r>
                          <a:rPr lang="en-US" b="0" i="1" smtClean="0">
                            <a:latin typeface="Cambria Math" panose="02040503050406030204" pitchFamily="18" charset="0"/>
                          </a:rPr>
                          <m:t>𝑝𝑝𝑙</m:t>
                        </m:r>
                        <m:r>
                          <a:rPr lang="en-US" b="0" i="1" smtClean="0">
                            <a:latin typeface="Cambria Math" panose="02040503050406030204" pitchFamily="18" charset="0"/>
                          </a:rPr>
                          <m:t> </m:t>
                        </m:r>
                        <m:r>
                          <a:rPr lang="en-US" b="0" i="1" smtClean="0">
                            <a:latin typeface="Cambria Math" panose="02040503050406030204" pitchFamily="18" charset="0"/>
                          </a:rPr>
                          <m:t>𝑠𝑎𝑤</m:t>
                        </m:r>
                        <m:r>
                          <a:rPr lang="en-US" b="0" i="1" smtClean="0">
                            <a:latin typeface="Cambria Math" panose="02040503050406030204" pitchFamily="18" charset="0"/>
                          </a:rPr>
                          <m:t> </m:t>
                        </m:r>
                        <m:r>
                          <a:rPr lang="en-US" b="0" i="1" smtClean="0">
                            <a:latin typeface="Cambria Math" panose="02040503050406030204" pitchFamily="18" charset="0"/>
                          </a:rPr>
                          <m:t>𝑚𝑠𝑔𝐵</m:t>
                        </m:r>
                      </m:den>
                    </m:f>
                  </m:oMath>
                </a14:m>
                <a:endParaRPr lang="en-US" dirty="0"/>
              </a:p>
            </p:txBody>
          </p:sp>
        </mc:Choice>
        <mc:Fallback xmlns="">
          <p:sp>
            <p:nvSpPr>
              <p:cNvPr id="3" name="Content Placeholder 2">
                <a:extLst>
                  <a:ext uri="{FF2B5EF4-FFF2-40B4-BE49-F238E27FC236}">
                    <a16:creationId xmlns:a16="http://schemas.microsoft.com/office/drawing/2014/main" id="{46B65884-0CFF-C249-B7E9-20B7460E5C47}"/>
                  </a:ext>
                </a:extLst>
              </p:cNvPr>
              <p:cNvSpPr>
                <a:spLocks noGrp="1" noRot="1" noChangeAspect="1" noMove="1" noResize="1" noEditPoints="1" noAdjustHandles="1" noChangeArrowheads="1" noChangeShapeType="1" noTextEdit="1"/>
              </p:cNvSpPr>
              <p:nvPr>
                <p:ph idx="1"/>
              </p:nvPr>
            </p:nvSpPr>
            <p:spPr>
              <a:xfrm>
                <a:off x="495300" y="1333876"/>
                <a:ext cx="8153400" cy="1600200"/>
              </a:xfrm>
              <a:blipFill>
                <a:blip r:embed="rId6"/>
                <a:stretch>
                  <a:fillRect/>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4D1C653B-29BE-3242-A357-A35E124651A7}"/>
              </a:ext>
            </a:extLst>
          </p:cNvPr>
          <p:cNvSpPr txBox="1">
            <a:spLocks/>
          </p:cNvSpPr>
          <p:nvPr/>
        </p:nvSpPr>
        <p:spPr bwMode="auto">
          <a:xfrm>
            <a:off x="0" y="2971800"/>
            <a:ext cx="9448800" cy="3124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Font typeface="Wingdings" charse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&lt; 0.001) {</a:t>
            </a:r>
            <a:r>
              <a:rPr lang="en-US" sz="1350" b="1" kern="0" dirty="0">
                <a:solidFill>
                  <a:srgbClr val="FF0000"/>
                </a:solidFill>
                <a:latin typeface="Courier New" panose="02070309020205020404" pitchFamily="49" charset="0"/>
              </a:rPr>
              <a:t>// Select a small number of participants.</a:t>
            </a:r>
          </a:p>
          <a:p>
            <a:pPr marL="0" indent="0">
              <a:buFont typeface="Wingdings" charset="0"/>
              <a:buNone/>
            </a:pPr>
            <a:r>
              <a:rPr lang="en-US" sz="1350" b="1" kern="0" dirty="0">
                <a:solidFill>
                  <a:srgbClr val="0070C0"/>
                </a:solidFill>
                <a:latin typeface="Courier New" panose="02070309020205020404" pitchFamily="49" charset="0"/>
              </a:rPr>
              <a:t>    if</a:t>
            </a:r>
            <a:r>
              <a:rPr lang="en-US" sz="1350" kern="0" dirty="0">
                <a:latin typeface="Courier New" panose="02070309020205020404" pitchFamily="49" charset="0"/>
              </a:rPr>
              <a:t> (</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r>
              <a:rPr lang="en-US" sz="1350" b="1" kern="0" dirty="0">
                <a:solidFill>
                  <a:srgbClr val="FF0000"/>
                </a:solidFill>
                <a:latin typeface="Courier New" panose="02070309020205020404" pitchFamily="49" charset="0"/>
              </a:rPr>
              <a:t>// Split across messages.</a:t>
            </a:r>
            <a:endParaRPr lang="en-US" sz="1350" kern="0" dirty="0">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log_obj</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a:t>
            </a:r>
            <a:r>
              <a:rPr lang="en-US" sz="1350" b="1" kern="0" dirty="0" err="1">
                <a:solidFill>
                  <a:srgbClr val="7030A0"/>
                </a:solidFill>
                <a:latin typeface="Courier New" panose="02070309020205020404" pitchFamily="49" charset="0"/>
              </a:rPr>
              <a:t>button_message</a:t>
            </a:r>
            <a:r>
              <a:rPr lang="en-US" sz="1350" b="1" kern="0" dirty="0">
                <a:solidFill>
                  <a:srgbClr val="7030A0"/>
                </a:solidFill>
                <a:latin typeface="Courier New" panose="02070309020205020404" pitchFamily="49" charset="0"/>
              </a:rPr>
              <a:t>"</a:t>
            </a:r>
            <a:r>
              <a:rPr lang="en-US" sz="1350" kern="0" dirty="0">
                <a:latin typeface="Courier New" panose="02070309020205020404" pitchFamily="49" charset="0"/>
              </a:rPr>
              <a:t>]= message; </a:t>
            </a:r>
            <a:r>
              <a:rPr lang="en-US" sz="1350" b="1" kern="0" dirty="0">
                <a:solidFill>
                  <a:srgbClr val="FF0000"/>
                </a:solidFill>
                <a:latin typeface="Courier New" panose="02070309020205020404" pitchFamily="49" charset="0"/>
              </a:rPr>
              <a:t>// Track which message was used.</a:t>
            </a:r>
            <a:endParaRPr lang="en-US" sz="1350" kern="0" dirty="0">
              <a:latin typeface="Courier New" panose="02070309020205020404" pitchFamily="49" charset="0"/>
            </a:endParaRPr>
          </a:p>
        </p:txBody>
      </p:sp>
      <p:sp>
        <p:nvSpPr>
          <p:cNvPr id="15" name="Oval 14">
            <a:extLst>
              <a:ext uri="{FF2B5EF4-FFF2-40B4-BE49-F238E27FC236}">
                <a16:creationId xmlns:a16="http://schemas.microsoft.com/office/drawing/2014/main" id="{FC3A6798-65C9-8A41-BF30-5DE745CD29B4}"/>
              </a:ext>
            </a:extLst>
          </p:cNvPr>
          <p:cNvSpPr/>
          <p:nvPr/>
        </p:nvSpPr>
        <p:spPr bwMode="auto">
          <a:xfrm>
            <a:off x="2057400" y="1745378"/>
            <a:ext cx="9906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6" name="Oval 15">
            <a:extLst>
              <a:ext uri="{FF2B5EF4-FFF2-40B4-BE49-F238E27FC236}">
                <a16:creationId xmlns:a16="http://schemas.microsoft.com/office/drawing/2014/main" id="{3BA80E75-6A1B-FE49-87CE-8F18161E4C05}"/>
              </a:ext>
            </a:extLst>
          </p:cNvPr>
          <p:cNvSpPr/>
          <p:nvPr/>
        </p:nvSpPr>
        <p:spPr bwMode="auto">
          <a:xfrm>
            <a:off x="152400" y="3581400"/>
            <a:ext cx="3581400" cy="1942724"/>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pic>
        <p:nvPicPr>
          <p:cNvPr id="11" name="Audio 10">
            <a:hlinkClick r:id="" action="ppaction://media"/>
            <a:extLst>
              <a:ext uri="{FF2B5EF4-FFF2-40B4-BE49-F238E27FC236}">
                <a16:creationId xmlns:a16="http://schemas.microsoft.com/office/drawing/2014/main" id="{6404B443-B61D-3E4A-A452-D9521955020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8710143"/>
      </p:ext>
    </p:extLst>
  </p:cSld>
  <p:clrMapOvr>
    <a:masterClrMapping/>
  </p:clrMapOvr>
  <mc:AlternateContent xmlns:mc="http://schemas.openxmlformats.org/markup-compatibility/2006" xmlns:p14="http://schemas.microsoft.com/office/powerpoint/2010/main">
    <mc:Choice Requires="p14">
      <p:transition spd="slow" p14:dur="2000" advClick="0" advTm="6582"/>
    </mc:Choice>
    <mc:Fallback xmlns="">
      <p:transition spd="slow" advClick="0" advTm="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8ED2B-3B62-CB43-8393-00ED63BB919B}"/>
              </a:ext>
            </a:extLst>
          </p:cNvPr>
          <p:cNvSpPr>
            <a:spLocks noGrp="1"/>
          </p:cNvSpPr>
          <p:nvPr>
            <p:ph type="title"/>
          </p:nvPr>
        </p:nvSpPr>
        <p:spPr/>
        <p:txBody>
          <a:bodyPr/>
          <a:lstStyle/>
          <a:p>
            <a:r>
              <a:rPr lang="en-US" dirty="0" err="1"/>
              <a:t>Problemz</a:t>
            </a:r>
            <a:r>
              <a:rPr lang="en-US" dirty="0"/>
              <a:t>!</a:t>
            </a:r>
          </a:p>
        </p:txBody>
      </p:sp>
      <p:pic>
        <p:nvPicPr>
          <p:cNvPr id="2050" name="Picture 2" descr="https://i.imgflip.com/3dq8qe.jpg">
            <a:extLst>
              <a:ext uri="{FF2B5EF4-FFF2-40B4-BE49-F238E27FC236}">
                <a16:creationId xmlns:a16="http://schemas.microsoft.com/office/drawing/2014/main" id="{B5081F0E-EDB5-2241-8E94-6DAE678BAA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295400"/>
            <a:ext cx="6295563" cy="47244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F56BF3D-A465-644C-BA92-D19C704113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63602563"/>
      </p:ext>
    </p:extLst>
  </p:cSld>
  <p:clrMapOvr>
    <a:masterClrMapping/>
  </p:clrMapOvr>
  <mc:AlternateContent xmlns:mc="http://schemas.openxmlformats.org/markup-compatibility/2006" xmlns:p14="http://schemas.microsoft.com/office/powerpoint/2010/main">
    <mc:Choice Requires="p14">
      <p:transition spd="slow" p14:dur="2000" advTm="9553"/>
    </mc:Choice>
    <mc:Fallback xmlns="">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617-517B-3D4F-A880-D8EA6A73E6B7}"/>
              </a:ext>
            </a:extLst>
          </p:cNvPr>
          <p:cNvSpPr>
            <a:spLocks noGrp="1"/>
          </p:cNvSpPr>
          <p:nvPr>
            <p:ph type="title"/>
          </p:nvPr>
        </p:nvSpPr>
        <p:spPr>
          <a:xfrm>
            <a:off x="1981200" y="3048000"/>
            <a:ext cx="5334000" cy="533400"/>
          </a:xfrm>
        </p:spPr>
        <p:txBody>
          <a:bodyPr/>
          <a:lstStyle/>
          <a:p>
            <a:pPr algn="ctr"/>
            <a:r>
              <a:rPr lang="en-US" dirty="0"/>
              <a:t>No worries; use a DSL!</a:t>
            </a:r>
          </a:p>
        </p:txBody>
      </p:sp>
      <p:pic>
        <p:nvPicPr>
          <p:cNvPr id="7" name="Audio 6">
            <a:hlinkClick r:id="" action="ppaction://media"/>
            <a:extLst>
              <a:ext uri="{FF2B5EF4-FFF2-40B4-BE49-F238E27FC236}">
                <a16:creationId xmlns:a16="http://schemas.microsoft.com/office/drawing/2014/main" id="{58662D87-A67A-324E-AAF4-AF64A12CB0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7335687"/>
      </p:ext>
    </p:extLst>
  </p:cSld>
  <p:clrMapOvr>
    <a:masterClrMapping/>
  </p:clrMapOvr>
  <mc:AlternateContent xmlns:mc="http://schemas.openxmlformats.org/markup-compatibility/2006" xmlns:p14="http://schemas.microsoft.com/office/powerpoint/2010/main">
    <mc:Choice Requires="p14">
      <p:transition spd="slow" p14:dur="2000" advTm="5803"/>
    </mc:Choice>
    <mc:Fallback xmlns="">
      <p:transition spd="slow" advTm="5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B4A9DDE-0159-5E4F-B461-2BC375BE3AF2}"/>
              </a:ext>
            </a:extLst>
          </p:cNvPr>
          <p:cNvSpPr txBox="1">
            <a:spLocks/>
          </p:cNvSpPr>
          <p:nvPr/>
        </p:nvSpPr>
        <p:spPr bwMode="auto">
          <a:xfrm>
            <a:off x="0" y="1219200"/>
            <a:ext cx="9448800" cy="3124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Font typeface="Wingdings" charse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&lt; 0.001) {</a:t>
            </a:r>
            <a:endParaRPr lang="en-US" sz="1350" b="1" kern="0" dirty="0">
              <a:solidFill>
                <a:srgbClr val="FF0000"/>
              </a:solidFill>
              <a:latin typeface="Courier New" panose="02070309020205020404" pitchFamily="49" charset="0"/>
            </a:endParaRPr>
          </a:p>
          <a:p>
            <a:pPr marL="0" indent="0">
              <a:buFont typeface="Wingdings" charset="0"/>
              <a:buNone/>
            </a:pPr>
            <a:r>
              <a:rPr lang="en-US" sz="1350" b="1" kern="0" dirty="0">
                <a:solidFill>
                  <a:srgbClr val="0070C0"/>
                </a:solidFill>
                <a:latin typeface="Courier New" panose="02070309020205020404" pitchFamily="49" charset="0"/>
              </a:rPr>
              <a:t>    if</a:t>
            </a:r>
            <a:r>
              <a:rPr lang="en-US" sz="1350" kern="0" dirty="0">
                <a:latin typeface="Courier New" panose="02070309020205020404" pitchFamily="49" charset="0"/>
              </a:rPr>
              <a:t> (</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log_obj</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a:t>
            </a:r>
            <a:r>
              <a:rPr lang="en-US" sz="1350" b="1" kern="0" dirty="0" err="1">
                <a:solidFill>
                  <a:srgbClr val="7030A0"/>
                </a:solidFill>
                <a:latin typeface="Courier New" panose="02070309020205020404" pitchFamily="49" charset="0"/>
              </a:rPr>
              <a:t>button_message</a:t>
            </a:r>
            <a:r>
              <a:rPr lang="en-US" sz="1350" b="1" kern="0" dirty="0">
                <a:solidFill>
                  <a:srgbClr val="7030A0"/>
                </a:solidFill>
                <a:latin typeface="Courier New" panose="02070309020205020404" pitchFamily="49" charset="0"/>
              </a:rPr>
              <a:t>"</a:t>
            </a:r>
            <a:r>
              <a:rPr lang="en-US" sz="1350" kern="0" dirty="0">
                <a:latin typeface="Courier New" panose="02070309020205020404" pitchFamily="49" charset="0"/>
              </a:rPr>
              <a:t>]= message; </a:t>
            </a:r>
          </a:p>
        </p:txBody>
      </p:sp>
      <p:sp>
        <p:nvSpPr>
          <p:cNvPr id="6" name="Content Placeholder 2">
            <a:extLst>
              <a:ext uri="{FF2B5EF4-FFF2-40B4-BE49-F238E27FC236}">
                <a16:creationId xmlns:a16="http://schemas.microsoft.com/office/drawing/2014/main" id="{419A52A7-6877-FD45-BEB9-37A6635DA417}"/>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endParaRPr lang="en-US" sz="1350" b="1" kern="0" dirty="0">
              <a:solidFill>
                <a:srgbClr val="0070C0"/>
              </a:solidFill>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    if </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p>
          <a:p>
            <a:pPr marL="0" indent="0">
              <a:buFont typeface="Wingdings" charset="0"/>
              <a:buNone/>
            </a:pPr>
            <a:endParaRPr lang="en-US" sz="1350" kern="0" dirty="0">
              <a:latin typeface="Courier New" panose="02070309020205020404" pitchFamily="49" charset="0"/>
            </a:endParaRPr>
          </a:p>
          <a:p>
            <a:pPr marL="0" indent="0">
              <a:buNone/>
            </a:pP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log_obj</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a:t>
            </a:r>
            <a:r>
              <a:rPr lang="en-US" sz="1350" b="1" kern="0" dirty="0" err="1">
                <a:solidFill>
                  <a:srgbClr val="7030A0"/>
                </a:solidFill>
                <a:latin typeface="Courier New" panose="02070309020205020404" pitchFamily="49" charset="0"/>
              </a:rPr>
              <a:t>button_message</a:t>
            </a:r>
            <a:r>
              <a:rPr lang="en-US" sz="1350" b="1" kern="0" dirty="0">
                <a:solidFill>
                  <a:srgbClr val="7030A0"/>
                </a:solidFill>
                <a:latin typeface="Courier New" panose="02070309020205020404" pitchFamily="49" charset="0"/>
              </a:rPr>
              <a:t>"</a:t>
            </a:r>
            <a:r>
              <a:rPr lang="en-US" sz="1350" kern="0" dirty="0">
                <a:latin typeface="Courier New" panose="02070309020205020404" pitchFamily="49" charset="0"/>
              </a:rPr>
              <a:t>]= message; </a:t>
            </a:r>
          </a:p>
          <a:p>
            <a:pPr marL="0" indent="0">
              <a:buFont typeface="Wingdings" charset="0"/>
              <a:buNone/>
            </a:pPr>
            <a:endParaRPr lang="en-US" sz="1350" kern="0" dirty="0">
              <a:latin typeface="Courier New" panose="02070309020205020404" pitchFamily="49" charset="0"/>
            </a:endParaRPr>
          </a:p>
        </p:txBody>
      </p:sp>
      <p:sp>
        <p:nvSpPr>
          <p:cNvPr id="32772" name="Rectangle 4"/>
          <p:cNvSpPr>
            <a:spLocks noGrp="1" noChangeArrowheads="1"/>
          </p:cNvSpPr>
          <p:nvPr>
            <p:ph type="title"/>
          </p:nvPr>
        </p:nvSpPr>
        <p:spPr>
          <a:xfrm>
            <a:off x="0" y="609600"/>
            <a:ext cx="9144000" cy="533400"/>
          </a:xfrm>
        </p:spPr>
        <p:txBody>
          <a:bodyPr/>
          <a:lstStyle/>
          <a:p>
            <a:pPr algn="ctr"/>
            <a:r>
              <a:rPr lang="en-US" dirty="0" err="1"/>
              <a:t>PlanOut</a:t>
            </a:r>
            <a:r>
              <a:rPr lang="en-US" dirty="0"/>
              <a:t> Framework  + DSL (by Facebook)</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830997"/>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p:txBody>
      </p:sp>
      <p:pic>
        <p:nvPicPr>
          <p:cNvPr id="11" name="Audio 10">
            <a:hlinkClick r:id="" action="ppaction://media"/>
            <a:extLst>
              <a:ext uri="{FF2B5EF4-FFF2-40B4-BE49-F238E27FC236}">
                <a16:creationId xmlns:a16="http://schemas.microsoft.com/office/drawing/2014/main" id="{DF8BE647-C602-B94A-9E1D-34A2D70B949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52771271"/>
      </p:ext>
    </p:extLst>
  </p:cSld>
  <p:clrMapOvr>
    <a:masterClrMapping/>
  </p:clrMapOvr>
  <mc:AlternateContent xmlns:mc="http://schemas.openxmlformats.org/markup-compatibility/2006" xmlns:p14="http://schemas.microsoft.com/office/powerpoint/2010/main">
    <mc:Choice Requires="p14">
      <p:transition spd="slow" p14:dur="2000" advTm="11026"/>
    </mc:Choice>
    <mc:Fallback xmlns="">
      <p:transition spd="slow" advTm="1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3"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10" grpId="1"/>
      <p:bldP spid="6"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err="1"/>
              <a:t>PlanOut</a:t>
            </a:r>
            <a:r>
              <a:rPr lang="en-US" dirty="0"/>
              <a:t> Framework  + DSL (by Facebook)</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1938992"/>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endParaRPr lang="en-US" dirty="0"/>
          </a:p>
        </p:txBody>
      </p:sp>
      <p:sp>
        <p:nvSpPr>
          <p:cNvPr id="7" name="Content Placeholder 2">
            <a:extLst>
              <a:ext uri="{FF2B5EF4-FFF2-40B4-BE49-F238E27FC236}">
                <a16:creationId xmlns:a16="http://schemas.microsoft.com/office/drawing/2014/main" id="{6B6421FC-559D-A548-89F0-2D13DB68B074}"/>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endParaRPr lang="en-US" sz="1350" b="1" kern="0" dirty="0">
              <a:solidFill>
                <a:srgbClr val="0070C0"/>
              </a:solidFill>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    if </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p>
          <a:p>
            <a:pPr marL="0" indent="0">
              <a:buFont typeface="Wingdings" charset="0"/>
              <a:buNone/>
            </a:pPr>
            <a:endParaRPr lang="en-US" sz="1350" kern="0" dirty="0">
              <a:latin typeface="Courier New" panose="02070309020205020404" pitchFamily="49" charset="0"/>
            </a:endParaRPr>
          </a:p>
          <a:p>
            <a:pPr marL="0" indent="0">
              <a:buNone/>
            </a:pP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log_obj</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a:t>
            </a:r>
            <a:r>
              <a:rPr lang="en-US" sz="1350" b="1" kern="0" dirty="0" err="1">
                <a:solidFill>
                  <a:srgbClr val="7030A0"/>
                </a:solidFill>
                <a:latin typeface="Courier New" panose="02070309020205020404" pitchFamily="49" charset="0"/>
              </a:rPr>
              <a:t>button_message</a:t>
            </a:r>
            <a:r>
              <a:rPr lang="en-US" sz="1350" b="1" kern="0" dirty="0">
                <a:solidFill>
                  <a:srgbClr val="7030A0"/>
                </a:solidFill>
                <a:latin typeface="Courier New" panose="02070309020205020404" pitchFamily="49" charset="0"/>
              </a:rPr>
              <a:t>"</a:t>
            </a:r>
            <a:r>
              <a:rPr lang="en-US" sz="1350" kern="0" dirty="0">
                <a:latin typeface="Courier New" panose="02070309020205020404" pitchFamily="49" charset="0"/>
              </a:rPr>
              <a:t>]= message; </a:t>
            </a:r>
          </a:p>
          <a:p>
            <a:pPr marL="0" indent="0">
              <a:buFont typeface="Wingdings" charset="0"/>
              <a:buNone/>
            </a:pPr>
            <a:endParaRPr lang="en-US" sz="1350" kern="0" dirty="0">
              <a:latin typeface="Courier New" panose="02070309020205020404" pitchFamily="49" charset="0"/>
            </a:endParaRPr>
          </a:p>
        </p:txBody>
      </p:sp>
      <p:sp>
        <p:nvSpPr>
          <p:cNvPr id="8" name="Content Placeholder 2">
            <a:extLst>
              <a:ext uri="{FF2B5EF4-FFF2-40B4-BE49-F238E27FC236}">
                <a16:creationId xmlns:a16="http://schemas.microsoft.com/office/drawing/2014/main" id="{ED610001-AB7A-A840-8B22-070A190FDDB3}"/>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endParaRPr lang="en-US" sz="1350" b="1" kern="0" dirty="0">
              <a:solidFill>
                <a:srgbClr val="0070C0"/>
              </a:solidFill>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 </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log_obj</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a:t>
            </a:r>
            <a:r>
              <a:rPr lang="en-US" sz="1350" b="1" kern="0" dirty="0" err="1">
                <a:solidFill>
                  <a:srgbClr val="7030A0"/>
                </a:solidFill>
                <a:latin typeface="Courier New" panose="02070309020205020404" pitchFamily="49" charset="0"/>
              </a:rPr>
              <a:t>button_message</a:t>
            </a:r>
            <a:r>
              <a:rPr lang="en-US" sz="1350" b="1" kern="0" dirty="0">
                <a:solidFill>
                  <a:srgbClr val="7030A0"/>
                </a:solidFill>
                <a:latin typeface="Courier New" panose="02070309020205020404" pitchFamily="49" charset="0"/>
              </a:rPr>
              <a:t>"</a:t>
            </a:r>
            <a:r>
              <a:rPr lang="en-US" sz="1350" kern="0" dirty="0">
                <a:latin typeface="Courier New" panose="02070309020205020404" pitchFamily="49" charset="0"/>
              </a:rPr>
              <a:t>]= message; </a:t>
            </a:r>
          </a:p>
          <a:p>
            <a:pPr marL="0" indent="0">
              <a:buFont typeface="Wingdings" charset="0"/>
              <a:buNone/>
            </a:pPr>
            <a:endParaRPr lang="en-US" sz="1350" kern="0" dirty="0">
              <a:latin typeface="Courier New" panose="02070309020205020404" pitchFamily="49" charset="0"/>
            </a:endParaRPr>
          </a:p>
        </p:txBody>
      </p:sp>
      <p:sp>
        <p:nvSpPr>
          <p:cNvPr id="9" name="Content Placeholder 2">
            <a:extLst>
              <a:ext uri="{FF2B5EF4-FFF2-40B4-BE49-F238E27FC236}">
                <a16:creationId xmlns:a16="http://schemas.microsoft.com/office/drawing/2014/main" id="{C6A854D2-CC76-B840-AF20-5046A9C8382A}"/>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endParaRPr lang="en-US" sz="1350" b="1" kern="0" dirty="0">
              <a:solidFill>
                <a:srgbClr val="0070C0"/>
              </a:solidFill>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 </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p:txBody>
      </p:sp>
      <p:pic>
        <p:nvPicPr>
          <p:cNvPr id="11" name="Audio 10">
            <a:hlinkClick r:id="" action="ppaction://media"/>
            <a:extLst>
              <a:ext uri="{FF2B5EF4-FFF2-40B4-BE49-F238E27FC236}">
                <a16:creationId xmlns:a16="http://schemas.microsoft.com/office/drawing/2014/main" id="{EFC248C1-2687-3941-B860-ECEAF6CD1F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2700097"/>
      </p:ext>
    </p:extLst>
  </p:cSld>
  <p:clrMapOvr>
    <a:masterClrMapping/>
  </p:clrMapOvr>
  <mc:AlternateContent xmlns:mc="http://schemas.openxmlformats.org/markup-compatibility/2006" xmlns:p14="http://schemas.microsoft.com/office/powerpoint/2010/main">
    <mc:Choice Requires="p14">
      <p:transition spd="slow" p14:dur="2000" advTm="16316"/>
    </mc:Choice>
    <mc:Fallback xmlns="">
      <p:transition spd="slow" advTm="1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3" presetClass="entr" presetSubtype="10" fill="hold" grpId="1"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0" nodeType="clickEffect">
                                  <p:stCondLst>
                                    <p:cond delay="0"/>
                                  </p:stCondLst>
                                  <p:childTnLst>
                                    <p:animEffect transition="out" filter="blinds(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3" presetClass="entr" presetSubtype="10" fill="hold" grpId="1"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7" grpId="0"/>
      <p:bldP spid="8" grpId="0"/>
      <p:bldP spid="8" grpId="1"/>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AF5E4F8-8D79-4D4A-BC95-15392C93D5C1}"/>
              </a:ext>
            </a:extLst>
          </p:cNvPr>
          <p:cNvSpPr txBox="1">
            <a:spLocks/>
          </p:cNvSpPr>
          <p:nvPr/>
        </p:nvSpPr>
        <p:spPr bwMode="auto">
          <a:xfrm>
            <a:off x="0" y="1214735"/>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endParaRPr lang="en-US" sz="1350" b="1" kern="0" dirty="0">
              <a:solidFill>
                <a:srgbClr val="0070C0"/>
              </a:solidFill>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 </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err="1"/>
              <a:t>PlanOut</a:t>
            </a:r>
            <a:r>
              <a:rPr lang="en-US" dirty="0"/>
              <a:t> Framework  + DSL (by Facebook)</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1938992"/>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endParaRPr lang="en-US" dirty="0"/>
          </a:p>
        </p:txBody>
      </p:sp>
      <p:sp>
        <p:nvSpPr>
          <p:cNvPr id="7" name="Content Placeholder 2">
            <a:extLst>
              <a:ext uri="{FF2B5EF4-FFF2-40B4-BE49-F238E27FC236}">
                <a16:creationId xmlns:a16="http://schemas.microsoft.com/office/drawing/2014/main" id="{6B6421FC-559D-A548-89F0-2D13DB68B074}"/>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endParaRPr lang="en-US" sz="1350" b="1" kern="0" dirty="0">
              <a:solidFill>
                <a:srgbClr val="0070C0"/>
              </a:solidFill>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 </a:t>
            </a:r>
            <a:r>
              <a:rPr lang="en-US" sz="1350" kern="0" dirty="0">
                <a:latin typeface="Courier New" panose="02070309020205020404" pitchFamily="49" charset="0"/>
              </a:rPr>
              <a:t>(</a:t>
            </a:r>
            <a:r>
              <a:rPr lang="en-US" sz="1350" kern="0" dirty="0" err="1">
                <a:latin typeface="Courier New" panose="02070309020205020404" pitchFamily="49" charset="0"/>
              </a:rPr>
              <a:t>Math.random</a:t>
            </a:r>
            <a:r>
              <a:rPr lang="en-US" sz="1350" kern="0" dirty="0">
                <a:latin typeface="Courier New" panose="02070309020205020404" pitchFamily="49" charset="0"/>
              </a:rPr>
              <a:t>() &gt; 0.5)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p:txBody>
      </p:sp>
      <p:sp>
        <p:nvSpPr>
          <p:cNvPr id="10" name="TextBox 9">
            <a:extLst>
              <a:ext uri="{FF2B5EF4-FFF2-40B4-BE49-F238E27FC236}">
                <a16:creationId xmlns:a16="http://schemas.microsoft.com/office/drawing/2014/main" id="{D197B4F2-DDAF-E843-A51B-050638C2FD62}"/>
              </a:ext>
            </a:extLst>
          </p:cNvPr>
          <p:cNvSpPr txBox="1"/>
          <p:nvPr/>
        </p:nvSpPr>
        <p:spPr>
          <a:xfrm>
            <a:off x="5638800" y="1443699"/>
            <a:ext cx="3505200" cy="3631763"/>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pPr marL="457200" indent="-457200">
              <a:buAutoNum type="arabicPeriod"/>
            </a:pPr>
            <a:endParaRPr lang="en-US" dirty="0"/>
          </a:p>
          <a:p>
            <a:r>
              <a:rPr lang="en-US" dirty="0"/>
              <a:t>DSL specifies </a:t>
            </a:r>
          </a:p>
          <a:p>
            <a:r>
              <a:rPr lang="en-US" dirty="0"/>
              <a:t>which </a:t>
            </a:r>
            <a:r>
              <a:rPr lang="en-US" i="1" dirty="0"/>
              <a:t>units</a:t>
            </a:r>
            <a:r>
              <a:rPr lang="en-US" dirty="0"/>
              <a:t> </a:t>
            </a:r>
            <a:r>
              <a:rPr lang="en-US" sz="1400" dirty="0"/>
              <a:t>(subjects/participants) </a:t>
            </a:r>
          </a:p>
          <a:p>
            <a:r>
              <a:rPr lang="en-US" sz="1400" dirty="0"/>
              <a:t>	</a:t>
            </a:r>
            <a:r>
              <a:rPr lang="en-US" dirty="0"/>
              <a:t>mapped to 		     </a:t>
            </a:r>
            <a:r>
              <a:rPr lang="en-US" i="1" dirty="0"/>
              <a:t>treatments</a:t>
            </a:r>
          </a:p>
        </p:txBody>
      </p:sp>
      <p:pic>
        <p:nvPicPr>
          <p:cNvPr id="6" name="Audio 5">
            <a:hlinkClick r:id="" action="ppaction://media"/>
            <a:extLst>
              <a:ext uri="{FF2B5EF4-FFF2-40B4-BE49-F238E27FC236}">
                <a16:creationId xmlns:a16="http://schemas.microsoft.com/office/drawing/2014/main" id="{80C61D4D-1C00-364B-9C26-2EDD794CE4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220268987"/>
      </p:ext>
    </p:extLst>
  </p:cSld>
  <p:clrMapOvr>
    <a:masterClrMapping/>
  </p:clrMapOvr>
  <mc:AlternateContent xmlns:mc="http://schemas.openxmlformats.org/markup-compatibility/2006" xmlns:p14="http://schemas.microsoft.com/office/powerpoint/2010/main">
    <mc:Choice Requires="p14">
      <p:transition spd="slow" p14:dur="2000" advTm="12308"/>
    </mc:Choice>
    <mc:Fallback xmlns="">
      <p:transition spd="slow" advTm="1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xit" presetSubtype="10" fill="hold" grpId="0" nodeType="withEffect">
                                  <p:stCondLst>
                                    <p:cond delay="0"/>
                                  </p:stCondLst>
                                  <p:childTnLst>
                                    <p:animEffect transition="out" filter="blinds(horizontal)">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3" grpId="0"/>
      <p:bldP spid="7" grpId="0"/>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AAF5E4F8-8D79-4D4A-BC95-15392C93D5C1}"/>
              </a:ext>
            </a:extLst>
          </p:cNvPr>
          <p:cNvSpPr txBox="1">
            <a:spLocks/>
          </p:cNvSpPr>
          <p:nvPr/>
        </p:nvSpPr>
        <p:spPr bwMode="auto">
          <a:xfrm>
            <a:off x="0" y="1214735"/>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endParaRPr lang="en-US" sz="1350" b="1" kern="0" dirty="0">
              <a:solidFill>
                <a:srgbClr val="0070C0"/>
              </a:solidFill>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 </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err="1"/>
              <a:t>PlanOut</a:t>
            </a:r>
            <a:r>
              <a:rPr lang="en-US" dirty="0"/>
              <a:t> Framework  + DSL (by Facebook)</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1938992"/>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endParaRPr lang="en-US" dirty="0"/>
          </a:p>
        </p:txBody>
      </p:sp>
      <p:sp>
        <p:nvSpPr>
          <p:cNvPr id="10" name="TextBox 9">
            <a:extLst>
              <a:ext uri="{FF2B5EF4-FFF2-40B4-BE49-F238E27FC236}">
                <a16:creationId xmlns:a16="http://schemas.microsoft.com/office/drawing/2014/main" id="{D197B4F2-DDAF-E843-A51B-050638C2FD62}"/>
              </a:ext>
            </a:extLst>
          </p:cNvPr>
          <p:cNvSpPr txBox="1"/>
          <p:nvPr/>
        </p:nvSpPr>
        <p:spPr>
          <a:xfrm>
            <a:off x="5638800" y="1443699"/>
            <a:ext cx="3505200" cy="3631763"/>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pPr marL="457200" indent="-457200">
              <a:buAutoNum type="arabicPeriod"/>
            </a:pPr>
            <a:endParaRPr lang="en-US" dirty="0"/>
          </a:p>
          <a:p>
            <a:r>
              <a:rPr lang="en-US" dirty="0"/>
              <a:t>DSL specifies </a:t>
            </a:r>
          </a:p>
          <a:p>
            <a:r>
              <a:rPr lang="en-US" dirty="0"/>
              <a:t>which </a:t>
            </a:r>
            <a:r>
              <a:rPr lang="en-US" i="1" dirty="0"/>
              <a:t>units</a:t>
            </a:r>
            <a:r>
              <a:rPr lang="en-US" dirty="0"/>
              <a:t> </a:t>
            </a:r>
            <a:r>
              <a:rPr lang="en-US" sz="1400" dirty="0"/>
              <a:t>(subjects/participants) </a:t>
            </a:r>
          </a:p>
          <a:p>
            <a:r>
              <a:rPr lang="en-US" sz="1400" dirty="0"/>
              <a:t>	</a:t>
            </a:r>
            <a:r>
              <a:rPr lang="en-US" dirty="0"/>
              <a:t>mapped to 		     </a:t>
            </a:r>
            <a:r>
              <a:rPr lang="en-US" i="1" dirty="0"/>
              <a:t>treatments</a:t>
            </a:r>
          </a:p>
        </p:txBody>
      </p:sp>
      <p:sp>
        <p:nvSpPr>
          <p:cNvPr id="9" name="Content Placeholder 2">
            <a:extLst>
              <a:ext uri="{FF2B5EF4-FFF2-40B4-BE49-F238E27FC236}">
                <a16:creationId xmlns:a16="http://schemas.microsoft.com/office/drawing/2014/main" id="{2E3AAC5C-CA41-6847-8FAF-8012AF43C6D4}"/>
              </a:ext>
            </a:extLst>
          </p:cNvPr>
          <p:cNvSpPr txBox="1">
            <a:spLocks/>
          </p:cNvSpPr>
          <p:nvPr/>
        </p:nvSpPr>
        <p:spPr bwMode="auto">
          <a:xfrm>
            <a:off x="0" y="3962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    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6" name="Down Arrow 5">
            <a:extLst>
              <a:ext uri="{FF2B5EF4-FFF2-40B4-BE49-F238E27FC236}">
                <a16:creationId xmlns:a16="http://schemas.microsoft.com/office/drawing/2014/main" id="{5074B322-59BA-F744-AA97-20E312BDE5AD}"/>
              </a:ext>
            </a:extLst>
          </p:cNvPr>
          <p:cNvSpPr/>
          <p:nvPr/>
        </p:nvSpPr>
        <p:spPr bwMode="auto">
          <a:xfrm>
            <a:off x="1524000" y="3505201"/>
            <a:ext cx="1752600" cy="380999"/>
          </a:xfrm>
          <a:prstGeom prst="down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Geneva" charset="0"/>
              <a:ea typeface="ＭＳ Ｐゴシック" charset="0"/>
            </a:endParaRPr>
          </a:p>
        </p:txBody>
      </p:sp>
      <p:sp>
        <p:nvSpPr>
          <p:cNvPr id="15" name="Explosion 2 14">
            <a:extLst>
              <a:ext uri="{FF2B5EF4-FFF2-40B4-BE49-F238E27FC236}">
                <a16:creationId xmlns:a16="http://schemas.microsoft.com/office/drawing/2014/main" id="{F3AA0F10-75A0-2F4E-B2B5-355D0C4EAAAB}"/>
              </a:ext>
            </a:extLst>
          </p:cNvPr>
          <p:cNvSpPr/>
          <p:nvPr/>
        </p:nvSpPr>
        <p:spPr bwMode="auto">
          <a:xfrm>
            <a:off x="2434028" y="1733091"/>
            <a:ext cx="4648200" cy="3544220"/>
          </a:xfrm>
          <a:prstGeom prst="irregularSeal2">
            <a:avLst/>
          </a:prstGeom>
          <a:solidFill>
            <a:srgbClr val="FF7C8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t>Must be able to iterate on design!</a:t>
            </a:r>
            <a:endParaRPr kumimoji="0" lang="en-US" sz="2400" b="1" i="0" u="none" strike="noStrike" cap="none" normalizeH="0" baseline="0" dirty="0">
              <a:ln>
                <a:noFill/>
              </a:ln>
              <a:solidFill>
                <a:schemeClr val="tx1"/>
              </a:solidFill>
              <a:effectLst/>
              <a:latin typeface="Geneva" charset="0"/>
              <a:ea typeface="ＭＳ Ｐゴシック" charset="0"/>
            </a:endParaRPr>
          </a:p>
        </p:txBody>
      </p:sp>
      <p:sp>
        <p:nvSpPr>
          <p:cNvPr id="16" name="Oval 15">
            <a:extLst>
              <a:ext uri="{FF2B5EF4-FFF2-40B4-BE49-F238E27FC236}">
                <a16:creationId xmlns:a16="http://schemas.microsoft.com/office/drawing/2014/main" id="{F793718E-94E5-8C46-8CB4-86D9EE26C9B0}"/>
              </a:ext>
            </a:extLst>
          </p:cNvPr>
          <p:cNvSpPr/>
          <p:nvPr/>
        </p:nvSpPr>
        <p:spPr bwMode="auto">
          <a:xfrm>
            <a:off x="-69018" y="4533899"/>
            <a:ext cx="3345617" cy="1032804"/>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pic>
        <p:nvPicPr>
          <p:cNvPr id="11" name="Audio 10">
            <a:hlinkClick r:id="" action="ppaction://media"/>
            <a:extLst>
              <a:ext uri="{FF2B5EF4-FFF2-40B4-BE49-F238E27FC236}">
                <a16:creationId xmlns:a16="http://schemas.microsoft.com/office/drawing/2014/main" id="{06E76940-6968-7C4F-BC70-4AFE453C23C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315276713"/>
      </p:ext>
    </p:extLst>
  </p:cSld>
  <p:clrMapOvr>
    <a:masterClrMapping/>
  </p:clrMapOvr>
  <mc:AlternateContent xmlns:mc="http://schemas.openxmlformats.org/markup-compatibility/2006" xmlns:p14="http://schemas.microsoft.com/office/powerpoint/2010/main">
    <mc:Choice Requires="p14">
      <p:transition spd="slow" p14:dur="2000" advTm="31381"/>
    </mc:Choice>
    <mc:Fallback xmlns="">
      <p:transition spd="slow" advTm="3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9" presetClass="exit" presetSubtype="0" fill="hold" grpId="1" nodeType="afterEffect">
                                  <p:stCondLst>
                                    <p:cond delay="30000"/>
                                  </p:stCondLst>
                                  <p:childTnLst>
                                    <p:animEffect transition="out" filter="dissolve">
                                      <p:cBhvr>
                                        <p:cTn id="17" dur="10000"/>
                                        <p:tgtEl>
                                          <p:spTgt spid="15"/>
                                        </p:tgtEl>
                                      </p:cBhvr>
                                    </p:animEffect>
                                    <p:set>
                                      <p:cBhvr>
                                        <p:cTn id="18" dur="1" fill="hold">
                                          <p:stCondLst>
                                            <p:cond delay="9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15" grpId="0" animBg="1"/>
      <p:bldP spid="15" grpId="1"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Solution: </a:t>
            </a:r>
            <a:r>
              <a:rPr lang="en-US" dirty="0" err="1"/>
              <a:t>PlanOut</a:t>
            </a:r>
            <a:r>
              <a:rPr lang="en-US" dirty="0"/>
              <a:t> DSL (by Facebook)</a:t>
            </a:r>
          </a:p>
        </p:txBody>
      </p:sp>
      <p:cxnSp>
        <p:nvCxnSpPr>
          <p:cNvPr id="23" name="Straight Connector 22">
            <a:extLst>
              <a:ext uri="{FF2B5EF4-FFF2-40B4-BE49-F238E27FC236}">
                <a16:creationId xmlns:a16="http://schemas.microsoft.com/office/drawing/2014/main" id="{D274B7C0-6D3E-7A4D-B801-39F4B96D352F}"/>
              </a:ext>
            </a:extLst>
          </p:cNvPr>
          <p:cNvCxnSpPr/>
          <p:nvPr/>
        </p:nvCxnSpPr>
        <p:spPr bwMode="auto">
          <a:xfrm flipV="1">
            <a:off x="0" y="3814465"/>
            <a:ext cx="3886200" cy="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Content Placeholder 2">
            <a:extLst>
              <a:ext uri="{FF2B5EF4-FFF2-40B4-BE49-F238E27FC236}">
                <a16:creationId xmlns:a16="http://schemas.microsoft.com/office/drawing/2014/main" id="{419A52A7-6877-FD45-BEB9-37A6635DA417}"/>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true;</a:t>
            </a:r>
            <a:endParaRPr lang="en-US" sz="1350" kern="0" dirty="0">
              <a:latin typeface="Courier New" panose="02070309020205020404" pitchFamily="49" charset="0"/>
            </a:endParaRP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0" y="3962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    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3416320"/>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pPr marL="457200" indent="-457200">
              <a:buAutoNum type="arabicPeriod"/>
            </a:pPr>
            <a:endParaRPr lang="en-US" dirty="0"/>
          </a:p>
          <a:p>
            <a:r>
              <a:rPr lang="en-US" dirty="0"/>
              <a:t>DSL specifies which </a:t>
            </a:r>
          </a:p>
          <a:p>
            <a:r>
              <a:rPr lang="en-US" i="1" dirty="0"/>
              <a:t>units</a:t>
            </a:r>
            <a:r>
              <a:rPr lang="en-US" dirty="0"/>
              <a:t> </a:t>
            </a:r>
            <a:r>
              <a:rPr lang="en-US" sz="1400" dirty="0"/>
              <a:t>(subjects/participants) </a:t>
            </a:r>
          </a:p>
          <a:p>
            <a:r>
              <a:rPr lang="en-US" sz="1400" dirty="0"/>
              <a:t>	</a:t>
            </a:r>
            <a:r>
              <a:rPr lang="en-US" dirty="0"/>
              <a:t>mapped to 		     </a:t>
            </a:r>
            <a:r>
              <a:rPr lang="en-US" i="1" dirty="0"/>
              <a:t>treatments</a:t>
            </a:r>
          </a:p>
        </p:txBody>
      </p:sp>
      <p:sp>
        <p:nvSpPr>
          <p:cNvPr id="3" name="Rectangle 2">
            <a:extLst>
              <a:ext uri="{FF2B5EF4-FFF2-40B4-BE49-F238E27FC236}">
                <a16:creationId xmlns:a16="http://schemas.microsoft.com/office/drawing/2014/main" id="{CCF0BDAD-BA82-2C4B-B2F5-8D2315E7A34A}"/>
              </a:ext>
            </a:extLst>
          </p:cNvPr>
          <p:cNvSpPr/>
          <p:nvPr/>
        </p:nvSpPr>
        <p:spPr bwMode="auto">
          <a:xfrm>
            <a:off x="0" y="1278835"/>
            <a:ext cx="9144000" cy="480060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TextBox 7">
            <a:extLst>
              <a:ext uri="{FF2B5EF4-FFF2-40B4-BE49-F238E27FC236}">
                <a16:creationId xmlns:a16="http://schemas.microsoft.com/office/drawing/2014/main" id="{310833DB-1F74-844E-BBE5-476609880EA7}"/>
              </a:ext>
            </a:extLst>
          </p:cNvPr>
          <p:cNvSpPr txBox="1"/>
          <p:nvPr/>
        </p:nvSpPr>
        <p:spPr>
          <a:xfrm>
            <a:off x="114300" y="1307506"/>
            <a:ext cx="8915400" cy="4708981"/>
          </a:xfrm>
          <a:prstGeom prst="rect">
            <a:avLst/>
          </a:prstGeom>
          <a:noFill/>
          <a:effectLst>
            <a:glow rad="1130300">
              <a:srgbClr val="FF0000"/>
            </a:glow>
          </a:effectLst>
        </p:spPr>
        <p:txBody>
          <a:bodyPr wrap="square" rtlCol="0">
            <a:spAutoFit/>
          </a:bodyPr>
          <a:lstStyle/>
          <a:p>
            <a:pPr algn="ctr"/>
            <a:r>
              <a:rPr lang="en-US" sz="6000" b="1" dirty="0">
                <a:solidFill>
                  <a:srgbClr val="5A0C0C"/>
                </a:solidFill>
                <a:effectLst>
                  <a:glow rad="228600">
                    <a:srgbClr val="FF0000">
                      <a:alpha val="40000"/>
                    </a:srgbClr>
                  </a:glow>
                  <a:outerShdw blurRad="50800" dist="38100" dir="18900000" algn="bl" rotWithShape="0">
                    <a:prstClr val="black">
                      <a:alpha val="40000"/>
                    </a:prstClr>
                  </a:outerShdw>
                </a:effectLst>
              </a:rPr>
              <a:t>Mapping must be unbiased </a:t>
            </a:r>
          </a:p>
          <a:p>
            <a:pPr algn="ctr"/>
            <a:r>
              <a:rPr lang="en-US" sz="6000" b="1" dirty="0">
                <a:solidFill>
                  <a:srgbClr val="5A0C0C"/>
                </a:solidFill>
                <a:effectLst>
                  <a:glow rad="228600">
                    <a:srgbClr val="FF0000">
                      <a:alpha val="40000"/>
                    </a:srgbClr>
                  </a:glow>
                  <a:outerShdw blurRad="50800" dist="38100" dir="18900000" algn="bl" rotWithShape="0">
                    <a:prstClr val="black">
                      <a:alpha val="40000"/>
                    </a:prstClr>
                  </a:outerShdw>
                </a:effectLst>
              </a:rPr>
              <a:t>to accurately estimate </a:t>
            </a:r>
          </a:p>
          <a:p>
            <a:pPr algn="ctr"/>
            <a:r>
              <a:rPr lang="en-US" sz="6000" b="1" dirty="0">
                <a:solidFill>
                  <a:srgbClr val="5A0C0C"/>
                </a:solidFill>
                <a:effectLst>
                  <a:glow rad="228600">
                    <a:srgbClr val="FF0000">
                      <a:alpha val="40000"/>
                    </a:srgbClr>
                  </a:glow>
                  <a:outerShdw blurRad="50800" dist="38100" dir="18900000" algn="bl" rotWithShape="0">
                    <a:prstClr val="black">
                      <a:alpha val="40000"/>
                    </a:prstClr>
                  </a:outerShdw>
                </a:effectLst>
              </a:rPr>
              <a:t>average treatment effect </a:t>
            </a:r>
          </a:p>
        </p:txBody>
      </p:sp>
      <p:pic>
        <p:nvPicPr>
          <p:cNvPr id="10" name="Audio 9">
            <a:hlinkClick r:id="" action="ppaction://media"/>
            <a:extLst>
              <a:ext uri="{FF2B5EF4-FFF2-40B4-BE49-F238E27FC236}">
                <a16:creationId xmlns:a16="http://schemas.microsoft.com/office/drawing/2014/main" id="{A829E8D2-5D0B-4347-A39A-0F23056F9AE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88300304"/>
      </p:ext>
    </p:extLst>
  </p:cSld>
  <p:clrMapOvr>
    <a:masterClrMapping/>
  </p:clrMapOvr>
  <mc:AlternateContent xmlns:mc="http://schemas.openxmlformats.org/markup-compatibility/2006" xmlns:p14="http://schemas.microsoft.com/office/powerpoint/2010/main">
    <mc:Choice Requires="p14">
      <p:transition spd="slow" p14:dur="2000" advTm="7925"/>
    </mc:Choice>
    <mc:Fallback xmlns="">
      <p:transition spd="slow" advTm="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 grpId="0" animBg="1"/>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35E4-C749-9B4E-B4AE-C35FF1AA8378}"/>
              </a:ext>
            </a:extLst>
          </p:cNvPr>
          <p:cNvSpPr>
            <a:spLocks noGrp="1"/>
          </p:cNvSpPr>
          <p:nvPr>
            <p:ph type="title"/>
          </p:nvPr>
        </p:nvSpPr>
        <p:spPr/>
        <p:txBody>
          <a:bodyPr/>
          <a:lstStyle/>
          <a:p>
            <a:r>
              <a:rPr lang="en-US" dirty="0"/>
              <a:t>What this talk is about</a:t>
            </a:r>
          </a:p>
        </p:txBody>
      </p:sp>
      <p:sp>
        <p:nvSpPr>
          <p:cNvPr id="3" name="Content Placeholder 2">
            <a:extLst>
              <a:ext uri="{FF2B5EF4-FFF2-40B4-BE49-F238E27FC236}">
                <a16:creationId xmlns:a16="http://schemas.microsoft.com/office/drawing/2014/main" id="{AA445FB9-94B7-F047-B8F1-A25EE6B40F77}"/>
              </a:ext>
            </a:extLst>
          </p:cNvPr>
          <p:cNvSpPr>
            <a:spLocks noGrp="1"/>
          </p:cNvSpPr>
          <p:nvPr>
            <p:ph idx="1"/>
          </p:nvPr>
        </p:nvSpPr>
        <p:spPr/>
        <p:txBody>
          <a:bodyPr/>
          <a:lstStyle/>
          <a:p>
            <a:r>
              <a:rPr lang="en-US" dirty="0"/>
              <a:t>Overview of what online experiments are</a:t>
            </a:r>
          </a:p>
          <a:p>
            <a:r>
              <a:rPr lang="en-US" dirty="0"/>
              <a:t>Introduce the most popular DSL for experimentation (</a:t>
            </a:r>
            <a:r>
              <a:rPr lang="en-US" dirty="0" err="1"/>
              <a:t>PlanOut</a:t>
            </a:r>
            <a:r>
              <a:rPr lang="en-US" dirty="0"/>
              <a:t>)</a:t>
            </a:r>
          </a:p>
          <a:p>
            <a:r>
              <a:rPr lang="en-US" dirty="0"/>
              <a:t>Threats to validity unique to programmatically defined experiments</a:t>
            </a:r>
          </a:p>
          <a:p>
            <a:r>
              <a:rPr lang="en-US" dirty="0"/>
              <a:t>Our tool, </a:t>
            </a:r>
            <a:r>
              <a:rPr lang="en-US" dirty="0" err="1"/>
              <a:t>PlanAlyer</a:t>
            </a:r>
            <a:r>
              <a:rPr lang="en-US" dirty="0"/>
              <a:t>:</a:t>
            </a:r>
          </a:p>
          <a:p>
            <a:pPr lvl="1"/>
            <a:r>
              <a:rPr lang="en-US" dirty="0"/>
              <a:t>Checks for these threats to validity</a:t>
            </a:r>
          </a:p>
          <a:p>
            <a:pPr lvl="1"/>
            <a:r>
              <a:rPr lang="en-US" dirty="0"/>
              <a:t>Generates data required for statistical analyses</a:t>
            </a:r>
          </a:p>
          <a:p>
            <a:r>
              <a:rPr lang="en-US" dirty="0"/>
              <a:t>Evaluate on a corpus of real experiments</a:t>
            </a:r>
          </a:p>
        </p:txBody>
      </p:sp>
    </p:spTree>
    <p:extLst>
      <p:ext uri="{BB962C8B-B14F-4D97-AF65-F5344CB8AC3E}">
        <p14:creationId xmlns:p14="http://schemas.microsoft.com/office/powerpoint/2010/main" val="190294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617-517B-3D4F-A880-D8EA6A73E6B7}"/>
              </a:ext>
            </a:extLst>
          </p:cNvPr>
          <p:cNvSpPr>
            <a:spLocks noGrp="1"/>
          </p:cNvSpPr>
          <p:nvPr>
            <p:ph type="title"/>
          </p:nvPr>
        </p:nvSpPr>
        <p:spPr>
          <a:xfrm>
            <a:off x="1898073" y="2133600"/>
            <a:ext cx="5334000" cy="533400"/>
          </a:xfrm>
        </p:spPr>
        <p:txBody>
          <a:bodyPr/>
          <a:lstStyle/>
          <a:p>
            <a:pPr algn="ctr"/>
            <a:r>
              <a:rPr lang="en-US" dirty="0"/>
              <a:t>How does </a:t>
            </a:r>
            <a:r>
              <a:rPr lang="en-US" dirty="0" err="1"/>
              <a:t>PlanOut</a:t>
            </a:r>
            <a:r>
              <a:rPr lang="en-US" dirty="0"/>
              <a:t> express this mapping?</a:t>
            </a:r>
            <a:br>
              <a:rPr lang="en-US" dirty="0"/>
            </a:br>
            <a:endParaRPr lang="en-US" dirty="0"/>
          </a:p>
        </p:txBody>
      </p:sp>
      <p:sp>
        <p:nvSpPr>
          <p:cNvPr id="3" name="Title 1">
            <a:extLst>
              <a:ext uri="{FF2B5EF4-FFF2-40B4-BE49-F238E27FC236}">
                <a16:creationId xmlns:a16="http://schemas.microsoft.com/office/drawing/2014/main" id="{358B708A-3C27-F148-94E6-AF22912366F7}"/>
              </a:ext>
            </a:extLst>
          </p:cNvPr>
          <p:cNvSpPr txBox="1">
            <a:spLocks/>
          </p:cNvSpPr>
          <p:nvPr/>
        </p:nvSpPr>
        <p:spPr bwMode="auto">
          <a:xfrm>
            <a:off x="1898073" y="3124200"/>
            <a:ext cx="53340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br>
              <a:rPr lang="en-US" kern="0" dirty="0"/>
            </a:br>
            <a:r>
              <a:rPr lang="en-US" kern="0" dirty="0"/>
              <a:t>How do we know that the mapping is unbiased?</a:t>
            </a:r>
          </a:p>
        </p:txBody>
      </p:sp>
      <p:sp>
        <p:nvSpPr>
          <p:cNvPr id="5" name="Title 1">
            <a:extLst>
              <a:ext uri="{FF2B5EF4-FFF2-40B4-BE49-F238E27FC236}">
                <a16:creationId xmlns:a16="http://schemas.microsoft.com/office/drawing/2014/main" id="{99FDBEE1-D96E-E04D-BD05-CB872074087F}"/>
              </a:ext>
            </a:extLst>
          </p:cNvPr>
          <p:cNvSpPr txBox="1">
            <a:spLocks/>
          </p:cNvSpPr>
          <p:nvPr/>
        </p:nvSpPr>
        <p:spPr bwMode="auto">
          <a:xfrm>
            <a:off x="1898073" y="4648200"/>
            <a:ext cx="53340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br>
              <a:rPr lang="en-US" kern="0" dirty="0"/>
            </a:br>
            <a:r>
              <a:rPr lang="en-US" kern="0" dirty="0"/>
              <a:t>How do we know whether our analyses are consistent with that mapping?</a:t>
            </a:r>
          </a:p>
        </p:txBody>
      </p:sp>
      <p:pic>
        <p:nvPicPr>
          <p:cNvPr id="8" name="Audio 7">
            <a:hlinkClick r:id="" action="ppaction://media"/>
            <a:extLst>
              <a:ext uri="{FF2B5EF4-FFF2-40B4-BE49-F238E27FC236}">
                <a16:creationId xmlns:a16="http://schemas.microsoft.com/office/drawing/2014/main" id="{BB898D9D-AA5F-7D43-BF61-7BD4B3BE31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116460927"/>
      </p:ext>
    </p:extLst>
  </p:cSld>
  <p:clrMapOvr>
    <a:masterClrMapping/>
  </p:clrMapOvr>
  <mc:AlternateContent xmlns:mc="http://schemas.openxmlformats.org/markup-compatibility/2006" xmlns:p14="http://schemas.microsoft.com/office/powerpoint/2010/main">
    <mc:Choice Requires="p14">
      <p:transition spd="slow" p14:dur="2000" advTm="16185"/>
    </mc:Choice>
    <mc:Fallback xmlns="">
      <p:transition spd="slow" advTm="1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How </a:t>
            </a:r>
            <a:r>
              <a:rPr lang="en-US" dirty="0" err="1"/>
              <a:t>PlanOut</a:t>
            </a:r>
            <a:r>
              <a:rPr lang="en-US" dirty="0"/>
              <a:t> expresses mapping</a:t>
            </a:r>
          </a:p>
        </p:txBody>
      </p:sp>
      <p:cxnSp>
        <p:nvCxnSpPr>
          <p:cNvPr id="23" name="Straight Connector 22">
            <a:extLst>
              <a:ext uri="{FF2B5EF4-FFF2-40B4-BE49-F238E27FC236}">
                <a16:creationId xmlns:a16="http://schemas.microsoft.com/office/drawing/2014/main" id="{D274B7C0-6D3E-7A4D-B801-39F4B96D352F}"/>
              </a:ext>
            </a:extLst>
          </p:cNvPr>
          <p:cNvCxnSpPr/>
          <p:nvPr/>
        </p:nvCxnSpPr>
        <p:spPr bwMode="auto">
          <a:xfrm flipV="1">
            <a:off x="0" y="3814465"/>
            <a:ext cx="3886200" cy="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Content Placeholder 2">
            <a:extLst>
              <a:ext uri="{FF2B5EF4-FFF2-40B4-BE49-F238E27FC236}">
                <a16:creationId xmlns:a16="http://schemas.microsoft.com/office/drawing/2014/main" id="{419A52A7-6877-FD45-BEB9-37A6635DA417}"/>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true;</a:t>
            </a:r>
            <a:endParaRPr lang="en-US" sz="1350" kern="0" dirty="0">
              <a:latin typeface="Courier New" panose="02070309020205020404" pitchFamily="49" charset="0"/>
            </a:endParaRP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0" y="3962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    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3416320"/>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pPr marL="457200" indent="-457200">
              <a:buAutoNum type="arabicPeriod"/>
            </a:pPr>
            <a:endParaRPr lang="en-US" dirty="0"/>
          </a:p>
          <a:p>
            <a:r>
              <a:rPr lang="en-US" dirty="0"/>
              <a:t>DSL specifies which </a:t>
            </a:r>
          </a:p>
          <a:p>
            <a:r>
              <a:rPr lang="en-US" i="1" dirty="0"/>
              <a:t>units</a:t>
            </a:r>
            <a:r>
              <a:rPr lang="en-US" dirty="0"/>
              <a:t> </a:t>
            </a:r>
            <a:r>
              <a:rPr lang="en-US" sz="1400" dirty="0"/>
              <a:t>(subjects/participants) </a:t>
            </a:r>
          </a:p>
          <a:p>
            <a:r>
              <a:rPr lang="en-US" sz="1400" dirty="0"/>
              <a:t>	</a:t>
            </a:r>
            <a:r>
              <a:rPr lang="en-US" dirty="0"/>
              <a:t>mapped to 		     </a:t>
            </a:r>
            <a:r>
              <a:rPr lang="en-US" i="1" dirty="0"/>
              <a:t>treatments</a:t>
            </a:r>
          </a:p>
        </p:txBody>
      </p:sp>
      <p:sp>
        <p:nvSpPr>
          <p:cNvPr id="8" name="Oval 7">
            <a:extLst>
              <a:ext uri="{FF2B5EF4-FFF2-40B4-BE49-F238E27FC236}">
                <a16:creationId xmlns:a16="http://schemas.microsoft.com/office/drawing/2014/main" id="{4D4AA1A9-02B0-404F-AC39-D8F2973ACCB6}"/>
              </a:ext>
            </a:extLst>
          </p:cNvPr>
          <p:cNvSpPr/>
          <p:nvPr/>
        </p:nvSpPr>
        <p:spPr bwMode="auto">
          <a:xfrm>
            <a:off x="304800" y="1828800"/>
            <a:ext cx="1752600" cy="50897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9" name="Oval 8">
            <a:extLst>
              <a:ext uri="{FF2B5EF4-FFF2-40B4-BE49-F238E27FC236}">
                <a16:creationId xmlns:a16="http://schemas.microsoft.com/office/drawing/2014/main" id="{8B34B8E9-EB23-7E49-8158-B25B117C0D4A}"/>
              </a:ext>
            </a:extLst>
          </p:cNvPr>
          <p:cNvSpPr/>
          <p:nvPr/>
        </p:nvSpPr>
        <p:spPr bwMode="auto">
          <a:xfrm>
            <a:off x="914400" y="5334000"/>
            <a:ext cx="1752600" cy="50897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TextBox 9">
            <a:extLst>
              <a:ext uri="{FF2B5EF4-FFF2-40B4-BE49-F238E27FC236}">
                <a16:creationId xmlns:a16="http://schemas.microsoft.com/office/drawing/2014/main" id="{F9D41BF4-90FA-2545-9CE3-33F2B885D446}"/>
              </a:ext>
            </a:extLst>
          </p:cNvPr>
          <p:cNvSpPr txBox="1"/>
          <p:nvPr/>
        </p:nvSpPr>
        <p:spPr>
          <a:xfrm>
            <a:off x="304800" y="3045766"/>
            <a:ext cx="5143500" cy="461665"/>
          </a:xfrm>
          <a:prstGeom prst="rect">
            <a:avLst/>
          </a:prstGeom>
          <a:noFill/>
        </p:spPr>
        <p:txBody>
          <a:bodyPr wrap="square" rtlCol="0">
            <a:spAutoFit/>
          </a:bodyPr>
          <a:lstStyle/>
          <a:p>
            <a:r>
              <a:rPr lang="en-US" b="1" dirty="0">
                <a:solidFill>
                  <a:srgbClr val="FF0000"/>
                </a:solidFill>
              </a:rPr>
              <a:t>Built-in pseudo-random functions</a:t>
            </a:r>
          </a:p>
        </p:txBody>
      </p:sp>
      <p:cxnSp>
        <p:nvCxnSpPr>
          <p:cNvPr id="4" name="Straight Arrow Connector 3">
            <a:extLst>
              <a:ext uri="{FF2B5EF4-FFF2-40B4-BE49-F238E27FC236}">
                <a16:creationId xmlns:a16="http://schemas.microsoft.com/office/drawing/2014/main" id="{38FD4FD5-07F7-AF46-B5D1-FEF94BA1693B}"/>
              </a:ext>
            </a:extLst>
          </p:cNvPr>
          <p:cNvCxnSpPr>
            <a:endCxn id="8" idx="6"/>
          </p:cNvCxnSpPr>
          <p:nvPr/>
        </p:nvCxnSpPr>
        <p:spPr bwMode="auto">
          <a:xfrm flipH="1" flipV="1">
            <a:off x="2057400" y="2083290"/>
            <a:ext cx="1257300" cy="96247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DA13FFA2-003C-054F-BA0A-85A2637715D6}"/>
              </a:ext>
            </a:extLst>
          </p:cNvPr>
          <p:cNvCxnSpPr>
            <a:cxnSpLocks/>
            <a:endCxn id="9" idx="0"/>
          </p:cNvCxnSpPr>
          <p:nvPr/>
        </p:nvCxnSpPr>
        <p:spPr bwMode="auto">
          <a:xfrm flipH="1">
            <a:off x="1790700" y="3507431"/>
            <a:ext cx="1524000" cy="182656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3" name="Audio 12">
            <a:hlinkClick r:id="" action="ppaction://media"/>
            <a:extLst>
              <a:ext uri="{FF2B5EF4-FFF2-40B4-BE49-F238E27FC236}">
                <a16:creationId xmlns:a16="http://schemas.microsoft.com/office/drawing/2014/main" id="{395127C6-B7EA-3042-93E1-9DE21301C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34198787"/>
      </p:ext>
    </p:extLst>
  </p:cSld>
  <p:clrMapOvr>
    <a:masterClrMapping/>
  </p:clrMapOvr>
  <mc:AlternateContent xmlns:mc="http://schemas.openxmlformats.org/markup-compatibility/2006" xmlns:p14="http://schemas.microsoft.com/office/powerpoint/2010/main">
    <mc:Choice Requires="p14">
      <p:transition spd="slow" p14:dur="2000" advTm="6066"/>
    </mc:Choice>
    <mc:Fallback xmlns="">
      <p:transition spd="slow" advTm="6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How </a:t>
            </a:r>
            <a:r>
              <a:rPr lang="en-US" dirty="0" err="1"/>
              <a:t>PlanOut</a:t>
            </a:r>
            <a:r>
              <a:rPr lang="en-US" dirty="0"/>
              <a:t> expresses mapping</a:t>
            </a:r>
          </a:p>
        </p:txBody>
      </p:sp>
      <p:cxnSp>
        <p:nvCxnSpPr>
          <p:cNvPr id="23" name="Straight Connector 22">
            <a:extLst>
              <a:ext uri="{FF2B5EF4-FFF2-40B4-BE49-F238E27FC236}">
                <a16:creationId xmlns:a16="http://schemas.microsoft.com/office/drawing/2014/main" id="{D274B7C0-6D3E-7A4D-B801-39F4B96D352F}"/>
              </a:ext>
            </a:extLst>
          </p:cNvPr>
          <p:cNvCxnSpPr/>
          <p:nvPr/>
        </p:nvCxnSpPr>
        <p:spPr bwMode="auto">
          <a:xfrm flipV="1">
            <a:off x="0" y="3814465"/>
            <a:ext cx="3886200" cy="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Content Placeholder 2">
            <a:extLst>
              <a:ext uri="{FF2B5EF4-FFF2-40B4-BE49-F238E27FC236}">
                <a16:creationId xmlns:a16="http://schemas.microsoft.com/office/drawing/2014/main" id="{419A52A7-6877-FD45-BEB9-37A6635DA417}"/>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true;</a:t>
            </a:r>
            <a:endParaRPr lang="en-US" sz="1350" kern="0" dirty="0">
              <a:latin typeface="Courier New" panose="02070309020205020404" pitchFamily="49" charset="0"/>
            </a:endParaRP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0" y="3962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    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3416320"/>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pPr marL="457200" indent="-457200">
              <a:buAutoNum type="arabicPeriod"/>
            </a:pPr>
            <a:endParaRPr lang="en-US" dirty="0"/>
          </a:p>
          <a:p>
            <a:r>
              <a:rPr lang="en-US" dirty="0"/>
              <a:t>DSL specifies which </a:t>
            </a:r>
          </a:p>
          <a:p>
            <a:r>
              <a:rPr lang="en-US" i="1" dirty="0"/>
              <a:t>units</a:t>
            </a:r>
            <a:r>
              <a:rPr lang="en-US" dirty="0"/>
              <a:t> </a:t>
            </a:r>
            <a:r>
              <a:rPr lang="en-US" sz="1400" dirty="0"/>
              <a:t>(subjects/participants) </a:t>
            </a:r>
          </a:p>
          <a:p>
            <a:r>
              <a:rPr lang="en-US" sz="1400" dirty="0"/>
              <a:t>	</a:t>
            </a:r>
            <a:r>
              <a:rPr lang="en-US" dirty="0"/>
              <a:t>mapped to 		     </a:t>
            </a:r>
            <a:r>
              <a:rPr lang="en-US" i="1" dirty="0"/>
              <a:t>treatments</a:t>
            </a:r>
          </a:p>
        </p:txBody>
      </p:sp>
      <p:sp>
        <p:nvSpPr>
          <p:cNvPr id="8" name="Oval 7">
            <a:extLst>
              <a:ext uri="{FF2B5EF4-FFF2-40B4-BE49-F238E27FC236}">
                <a16:creationId xmlns:a16="http://schemas.microsoft.com/office/drawing/2014/main" id="{4D4AA1A9-02B0-404F-AC39-D8F2973ACCB6}"/>
              </a:ext>
            </a:extLst>
          </p:cNvPr>
          <p:cNvSpPr/>
          <p:nvPr/>
        </p:nvSpPr>
        <p:spPr bwMode="auto">
          <a:xfrm>
            <a:off x="3849757" y="1886706"/>
            <a:ext cx="1598543" cy="50897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9" name="Oval 8">
            <a:extLst>
              <a:ext uri="{FF2B5EF4-FFF2-40B4-BE49-F238E27FC236}">
                <a16:creationId xmlns:a16="http://schemas.microsoft.com/office/drawing/2014/main" id="{8B34B8E9-EB23-7E49-8158-B25B117C0D4A}"/>
              </a:ext>
            </a:extLst>
          </p:cNvPr>
          <p:cNvSpPr/>
          <p:nvPr/>
        </p:nvSpPr>
        <p:spPr bwMode="auto">
          <a:xfrm>
            <a:off x="4724400" y="5333997"/>
            <a:ext cx="1371600" cy="50897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TextBox 9">
            <a:extLst>
              <a:ext uri="{FF2B5EF4-FFF2-40B4-BE49-F238E27FC236}">
                <a16:creationId xmlns:a16="http://schemas.microsoft.com/office/drawing/2014/main" id="{F9D41BF4-90FA-2545-9CE3-33F2B885D446}"/>
              </a:ext>
            </a:extLst>
          </p:cNvPr>
          <p:cNvSpPr txBox="1"/>
          <p:nvPr/>
        </p:nvSpPr>
        <p:spPr>
          <a:xfrm>
            <a:off x="1181100" y="3045766"/>
            <a:ext cx="4267200" cy="461665"/>
          </a:xfrm>
          <a:prstGeom prst="rect">
            <a:avLst/>
          </a:prstGeom>
          <a:noFill/>
        </p:spPr>
        <p:txBody>
          <a:bodyPr wrap="square" rtlCol="0">
            <a:spAutoFit/>
          </a:bodyPr>
          <a:lstStyle/>
          <a:p>
            <a:pPr algn="ctr"/>
            <a:r>
              <a:rPr lang="en-US" b="1" dirty="0">
                <a:solidFill>
                  <a:srgbClr val="FF0000"/>
                </a:solidFill>
              </a:rPr>
              <a:t>Explicit units</a:t>
            </a:r>
          </a:p>
        </p:txBody>
      </p:sp>
      <p:cxnSp>
        <p:nvCxnSpPr>
          <p:cNvPr id="4" name="Straight Arrow Connector 3">
            <a:extLst>
              <a:ext uri="{FF2B5EF4-FFF2-40B4-BE49-F238E27FC236}">
                <a16:creationId xmlns:a16="http://schemas.microsoft.com/office/drawing/2014/main" id="{38FD4FD5-07F7-AF46-B5D1-FEF94BA1693B}"/>
              </a:ext>
            </a:extLst>
          </p:cNvPr>
          <p:cNvCxnSpPr>
            <a:cxnSpLocks/>
            <a:stCxn id="10" idx="0"/>
          </p:cNvCxnSpPr>
          <p:nvPr/>
        </p:nvCxnSpPr>
        <p:spPr bwMode="auto">
          <a:xfrm flipV="1">
            <a:off x="3314700" y="2395685"/>
            <a:ext cx="1409700" cy="65008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DA13FFA2-003C-054F-BA0A-85A2637715D6}"/>
              </a:ext>
            </a:extLst>
          </p:cNvPr>
          <p:cNvCxnSpPr>
            <a:cxnSpLocks/>
            <a:stCxn id="10" idx="2"/>
            <a:endCxn id="9" idx="0"/>
          </p:cNvCxnSpPr>
          <p:nvPr/>
        </p:nvCxnSpPr>
        <p:spPr bwMode="auto">
          <a:xfrm>
            <a:off x="3314700" y="3507431"/>
            <a:ext cx="2095500" cy="182656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3" name="Audio 12">
            <a:hlinkClick r:id="" action="ppaction://media"/>
            <a:extLst>
              <a:ext uri="{FF2B5EF4-FFF2-40B4-BE49-F238E27FC236}">
                <a16:creationId xmlns:a16="http://schemas.microsoft.com/office/drawing/2014/main" id="{A33F5CFF-62D3-BB40-B7D5-BA919FDE32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45230290"/>
      </p:ext>
    </p:extLst>
  </p:cSld>
  <p:clrMapOvr>
    <a:masterClrMapping/>
  </p:clrMapOvr>
  <mc:AlternateContent xmlns:mc="http://schemas.openxmlformats.org/markup-compatibility/2006" xmlns:p14="http://schemas.microsoft.com/office/powerpoint/2010/main">
    <mc:Choice Requires="p14">
      <p:transition spd="slow" p14:dur="2000" advTm="6831"/>
    </mc:Choice>
    <mc:Fallback xmlns="">
      <p:transition spd="slow" advTm="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How </a:t>
            </a:r>
            <a:r>
              <a:rPr lang="en-US" dirty="0" err="1"/>
              <a:t>PlanOut</a:t>
            </a:r>
            <a:r>
              <a:rPr lang="en-US" dirty="0"/>
              <a:t> expresses mapping</a:t>
            </a:r>
          </a:p>
        </p:txBody>
      </p:sp>
      <p:cxnSp>
        <p:nvCxnSpPr>
          <p:cNvPr id="23" name="Straight Connector 22">
            <a:extLst>
              <a:ext uri="{FF2B5EF4-FFF2-40B4-BE49-F238E27FC236}">
                <a16:creationId xmlns:a16="http://schemas.microsoft.com/office/drawing/2014/main" id="{D274B7C0-6D3E-7A4D-B801-39F4B96D352F}"/>
              </a:ext>
            </a:extLst>
          </p:cNvPr>
          <p:cNvCxnSpPr/>
          <p:nvPr/>
        </p:nvCxnSpPr>
        <p:spPr bwMode="auto">
          <a:xfrm flipV="1">
            <a:off x="0" y="3814465"/>
            <a:ext cx="3886200" cy="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Content Placeholder 2">
            <a:extLst>
              <a:ext uri="{FF2B5EF4-FFF2-40B4-BE49-F238E27FC236}">
                <a16:creationId xmlns:a16="http://schemas.microsoft.com/office/drawing/2014/main" id="{419A52A7-6877-FD45-BEB9-37A6635DA417}"/>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true;</a:t>
            </a:r>
            <a:endParaRPr lang="en-US" sz="1350" kern="0" dirty="0">
              <a:latin typeface="Courier New" panose="02070309020205020404" pitchFamily="49" charset="0"/>
            </a:endParaRP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0" y="3962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    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3416320"/>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pPr marL="457200" indent="-457200">
              <a:buAutoNum type="arabicPeriod"/>
            </a:pPr>
            <a:endParaRPr lang="en-US" dirty="0"/>
          </a:p>
          <a:p>
            <a:r>
              <a:rPr lang="en-US" dirty="0"/>
              <a:t>DSL specifies which </a:t>
            </a:r>
          </a:p>
          <a:p>
            <a:r>
              <a:rPr lang="en-US" i="1" dirty="0"/>
              <a:t>units</a:t>
            </a:r>
            <a:r>
              <a:rPr lang="en-US" dirty="0"/>
              <a:t> </a:t>
            </a:r>
            <a:r>
              <a:rPr lang="en-US" sz="1400" dirty="0"/>
              <a:t>(subjects/participants) </a:t>
            </a:r>
          </a:p>
          <a:p>
            <a:r>
              <a:rPr lang="en-US" sz="1400" dirty="0"/>
              <a:t>	</a:t>
            </a:r>
            <a:r>
              <a:rPr lang="en-US" dirty="0"/>
              <a:t>mapped to 		     </a:t>
            </a:r>
            <a:r>
              <a:rPr lang="en-US" i="1" dirty="0"/>
              <a:t>treatments</a:t>
            </a:r>
          </a:p>
        </p:txBody>
      </p:sp>
      <p:sp>
        <p:nvSpPr>
          <p:cNvPr id="8" name="Oval 7">
            <a:extLst>
              <a:ext uri="{FF2B5EF4-FFF2-40B4-BE49-F238E27FC236}">
                <a16:creationId xmlns:a16="http://schemas.microsoft.com/office/drawing/2014/main" id="{4D4AA1A9-02B0-404F-AC39-D8F2973ACCB6}"/>
              </a:ext>
            </a:extLst>
          </p:cNvPr>
          <p:cNvSpPr/>
          <p:nvPr/>
        </p:nvSpPr>
        <p:spPr bwMode="auto">
          <a:xfrm>
            <a:off x="36444" y="3319315"/>
            <a:ext cx="1598543" cy="50897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9" name="Oval 8">
            <a:extLst>
              <a:ext uri="{FF2B5EF4-FFF2-40B4-BE49-F238E27FC236}">
                <a16:creationId xmlns:a16="http://schemas.microsoft.com/office/drawing/2014/main" id="{8B34B8E9-EB23-7E49-8158-B25B117C0D4A}"/>
              </a:ext>
            </a:extLst>
          </p:cNvPr>
          <p:cNvSpPr/>
          <p:nvPr/>
        </p:nvSpPr>
        <p:spPr bwMode="auto">
          <a:xfrm>
            <a:off x="457200" y="4860019"/>
            <a:ext cx="1447800" cy="50897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TextBox 9">
            <a:extLst>
              <a:ext uri="{FF2B5EF4-FFF2-40B4-BE49-F238E27FC236}">
                <a16:creationId xmlns:a16="http://schemas.microsoft.com/office/drawing/2014/main" id="{F9D41BF4-90FA-2545-9CE3-33F2B885D446}"/>
              </a:ext>
            </a:extLst>
          </p:cNvPr>
          <p:cNvSpPr txBox="1"/>
          <p:nvPr/>
        </p:nvSpPr>
        <p:spPr>
          <a:xfrm>
            <a:off x="2133600" y="2209800"/>
            <a:ext cx="3465444" cy="1200329"/>
          </a:xfrm>
          <a:prstGeom prst="rect">
            <a:avLst/>
          </a:prstGeom>
          <a:noFill/>
        </p:spPr>
        <p:txBody>
          <a:bodyPr wrap="square" rtlCol="0">
            <a:spAutoFit/>
          </a:bodyPr>
          <a:lstStyle/>
          <a:p>
            <a:pPr algn="ctr"/>
            <a:r>
              <a:rPr lang="en-US" b="1" dirty="0">
                <a:solidFill>
                  <a:srgbClr val="FF0000"/>
                </a:solidFill>
              </a:rPr>
              <a:t>Specify paths to record</a:t>
            </a:r>
          </a:p>
          <a:p>
            <a:pPr algn="ctr"/>
            <a:r>
              <a:rPr lang="en-US" b="1" dirty="0">
                <a:solidFill>
                  <a:srgbClr val="FF0000"/>
                </a:solidFill>
              </a:rPr>
              <a:t>(none == return true)</a:t>
            </a:r>
          </a:p>
        </p:txBody>
      </p:sp>
      <p:cxnSp>
        <p:nvCxnSpPr>
          <p:cNvPr id="4" name="Straight Arrow Connector 3">
            <a:extLst>
              <a:ext uri="{FF2B5EF4-FFF2-40B4-BE49-F238E27FC236}">
                <a16:creationId xmlns:a16="http://schemas.microsoft.com/office/drawing/2014/main" id="{38FD4FD5-07F7-AF46-B5D1-FEF94BA1693B}"/>
              </a:ext>
            </a:extLst>
          </p:cNvPr>
          <p:cNvCxnSpPr>
            <a:cxnSpLocks/>
            <a:stCxn id="10" idx="2"/>
            <a:endCxn id="8" idx="6"/>
          </p:cNvCxnSpPr>
          <p:nvPr/>
        </p:nvCxnSpPr>
        <p:spPr bwMode="auto">
          <a:xfrm flipH="1">
            <a:off x="1634987" y="3410129"/>
            <a:ext cx="2231335" cy="163676"/>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DA13FFA2-003C-054F-BA0A-85A2637715D6}"/>
              </a:ext>
            </a:extLst>
          </p:cNvPr>
          <p:cNvCxnSpPr>
            <a:cxnSpLocks/>
            <a:stCxn id="10" idx="2"/>
            <a:endCxn id="9" idx="0"/>
          </p:cNvCxnSpPr>
          <p:nvPr/>
        </p:nvCxnSpPr>
        <p:spPr bwMode="auto">
          <a:xfrm flipH="1">
            <a:off x="1181100" y="3410129"/>
            <a:ext cx="2685222" cy="144989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3" name="Audio 12">
            <a:hlinkClick r:id="" action="ppaction://media"/>
            <a:extLst>
              <a:ext uri="{FF2B5EF4-FFF2-40B4-BE49-F238E27FC236}">
                <a16:creationId xmlns:a16="http://schemas.microsoft.com/office/drawing/2014/main" id="{7902E5F9-3F94-7B4A-BF45-6C6114999E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536769676"/>
      </p:ext>
    </p:extLst>
  </p:cSld>
  <p:clrMapOvr>
    <a:masterClrMapping/>
  </p:clrMapOvr>
  <mc:AlternateContent xmlns:mc="http://schemas.openxmlformats.org/markup-compatibility/2006" xmlns:p14="http://schemas.microsoft.com/office/powerpoint/2010/main">
    <mc:Choice Requires="p14">
      <p:transition spd="slow" p14:dur="2000" advTm="19583"/>
    </mc:Choice>
    <mc:Fallback xmlns="">
      <p:transition spd="slow" advTm="1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bldLst>
      <p:bldP spid="8" grpId="0" animBg="1"/>
      <p:bldP spid="9" grpId="0" animBg="1"/>
      <p:bldP spid="10"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An aside about </a:t>
            </a:r>
            <a:r>
              <a:rPr lang="en-US" dirty="0" err="1"/>
              <a:t>PlanOut</a:t>
            </a:r>
            <a:endParaRPr lang="en-US" dirty="0"/>
          </a:p>
        </p:txBody>
      </p:sp>
      <p:cxnSp>
        <p:nvCxnSpPr>
          <p:cNvPr id="23" name="Straight Connector 22">
            <a:extLst>
              <a:ext uri="{FF2B5EF4-FFF2-40B4-BE49-F238E27FC236}">
                <a16:creationId xmlns:a16="http://schemas.microsoft.com/office/drawing/2014/main" id="{D274B7C0-6D3E-7A4D-B801-39F4B96D352F}"/>
              </a:ext>
            </a:extLst>
          </p:cNvPr>
          <p:cNvCxnSpPr/>
          <p:nvPr/>
        </p:nvCxnSpPr>
        <p:spPr bwMode="auto">
          <a:xfrm flipV="1">
            <a:off x="0" y="3814465"/>
            <a:ext cx="3886200" cy="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Content Placeholder 2">
            <a:extLst>
              <a:ext uri="{FF2B5EF4-FFF2-40B4-BE49-F238E27FC236}">
                <a16:creationId xmlns:a16="http://schemas.microsoft.com/office/drawing/2014/main" id="{419A52A7-6877-FD45-BEB9-37A6635DA417}"/>
              </a:ext>
            </a:extLst>
          </p:cNvPr>
          <p:cNvSpPr txBox="1">
            <a:spLocks/>
          </p:cNvSpPr>
          <p:nvPr/>
        </p:nvSpPr>
        <p:spPr bwMode="auto">
          <a:xfrm>
            <a:off x="0" y="12192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true;</a:t>
            </a:r>
            <a:endParaRPr lang="en-US" sz="1350" kern="0" dirty="0">
              <a:latin typeface="Courier New" panose="02070309020205020404" pitchFamily="49" charset="0"/>
            </a:endParaRP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0" y="3962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    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2" name="TextBox 1">
            <a:extLst>
              <a:ext uri="{FF2B5EF4-FFF2-40B4-BE49-F238E27FC236}">
                <a16:creationId xmlns:a16="http://schemas.microsoft.com/office/drawing/2014/main" id="{9C824A0E-D214-0242-BF85-B82CED267779}"/>
              </a:ext>
            </a:extLst>
          </p:cNvPr>
          <p:cNvSpPr txBox="1"/>
          <p:nvPr/>
        </p:nvSpPr>
        <p:spPr>
          <a:xfrm>
            <a:off x="5638800" y="1443699"/>
            <a:ext cx="3505200" cy="3416320"/>
          </a:xfrm>
          <a:prstGeom prst="rect">
            <a:avLst/>
          </a:prstGeom>
          <a:noFill/>
        </p:spPr>
        <p:txBody>
          <a:bodyPr wrap="square" rtlCol="0">
            <a:spAutoFit/>
          </a:bodyPr>
          <a:lstStyle/>
          <a:p>
            <a:r>
              <a:rPr lang="en-US" dirty="0"/>
              <a:t>Framework Manages:</a:t>
            </a:r>
          </a:p>
          <a:p>
            <a:pPr marL="457200" indent="-457200">
              <a:buAutoNum type="arabicPeriod"/>
            </a:pPr>
            <a:r>
              <a:rPr lang="en-US" dirty="0"/>
              <a:t>Sampling</a:t>
            </a:r>
          </a:p>
          <a:p>
            <a:pPr marL="457200" indent="-457200">
              <a:buAutoNum type="arabicPeriod"/>
            </a:pPr>
            <a:r>
              <a:rPr lang="en-US" dirty="0"/>
              <a:t>Concurrent </a:t>
            </a:r>
            <a:r>
              <a:rPr lang="en-US" dirty="0" err="1"/>
              <a:t>Exps</a:t>
            </a:r>
            <a:r>
              <a:rPr lang="en-US" dirty="0"/>
              <a:t>.</a:t>
            </a:r>
          </a:p>
          <a:p>
            <a:pPr marL="457200" indent="-457200">
              <a:buAutoNum type="arabicPeriod"/>
            </a:pPr>
            <a:r>
              <a:rPr lang="en-US" dirty="0"/>
              <a:t>Data recording</a:t>
            </a:r>
          </a:p>
          <a:p>
            <a:pPr marL="457200" indent="-457200">
              <a:buAutoNum type="arabicPeriod"/>
            </a:pPr>
            <a:endParaRPr lang="en-US" dirty="0"/>
          </a:p>
          <a:p>
            <a:r>
              <a:rPr lang="en-US" dirty="0"/>
              <a:t>DSL specifies which </a:t>
            </a:r>
          </a:p>
          <a:p>
            <a:r>
              <a:rPr lang="en-US" i="1" dirty="0"/>
              <a:t>units</a:t>
            </a:r>
            <a:r>
              <a:rPr lang="en-US" dirty="0"/>
              <a:t> </a:t>
            </a:r>
            <a:r>
              <a:rPr lang="en-US" sz="1400" dirty="0"/>
              <a:t>(subjects/participants) </a:t>
            </a:r>
          </a:p>
          <a:p>
            <a:r>
              <a:rPr lang="en-US" sz="1400" dirty="0"/>
              <a:t>	</a:t>
            </a:r>
            <a:r>
              <a:rPr lang="en-US" dirty="0"/>
              <a:t>mapped to 		     </a:t>
            </a:r>
            <a:r>
              <a:rPr lang="en-US" i="1" dirty="0"/>
              <a:t>treatments</a:t>
            </a:r>
          </a:p>
        </p:txBody>
      </p:sp>
      <p:sp>
        <p:nvSpPr>
          <p:cNvPr id="9" name="Oval 8">
            <a:extLst>
              <a:ext uri="{FF2B5EF4-FFF2-40B4-BE49-F238E27FC236}">
                <a16:creationId xmlns:a16="http://schemas.microsoft.com/office/drawing/2014/main" id="{8B34B8E9-EB23-7E49-8158-B25B117C0D4A}"/>
              </a:ext>
            </a:extLst>
          </p:cNvPr>
          <p:cNvSpPr/>
          <p:nvPr/>
        </p:nvSpPr>
        <p:spPr bwMode="auto">
          <a:xfrm>
            <a:off x="457200" y="4724400"/>
            <a:ext cx="1066800" cy="3048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TextBox 9">
            <a:extLst>
              <a:ext uri="{FF2B5EF4-FFF2-40B4-BE49-F238E27FC236}">
                <a16:creationId xmlns:a16="http://schemas.microsoft.com/office/drawing/2014/main" id="{F9D41BF4-90FA-2545-9CE3-33F2B885D446}"/>
              </a:ext>
            </a:extLst>
          </p:cNvPr>
          <p:cNvSpPr txBox="1"/>
          <p:nvPr/>
        </p:nvSpPr>
        <p:spPr>
          <a:xfrm>
            <a:off x="2133600" y="2209800"/>
            <a:ext cx="3465444" cy="830997"/>
          </a:xfrm>
          <a:prstGeom prst="rect">
            <a:avLst/>
          </a:prstGeom>
          <a:noFill/>
        </p:spPr>
        <p:txBody>
          <a:bodyPr wrap="square" rtlCol="0">
            <a:spAutoFit/>
          </a:bodyPr>
          <a:lstStyle/>
          <a:p>
            <a:pPr algn="ctr"/>
            <a:r>
              <a:rPr lang="en-US" b="1" dirty="0">
                <a:solidFill>
                  <a:srgbClr val="FF0000"/>
                </a:solidFill>
              </a:rPr>
              <a:t>Can call external functions</a:t>
            </a:r>
          </a:p>
        </p:txBody>
      </p:sp>
      <p:cxnSp>
        <p:nvCxnSpPr>
          <p:cNvPr id="12" name="Straight Arrow Connector 11">
            <a:extLst>
              <a:ext uri="{FF2B5EF4-FFF2-40B4-BE49-F238E27FC236}">
                <a16:creationId xmlns:a16="http://schemas.microsoft.com/office/drawing/2014/main" id="{DA13FFA2-003C-054F-BA0A-85A2637715D6}"/>
              </a:ext>
            </a:extLst>
          </p:cNvPr>
          <p:cNvCxnSpPr>
            <a:cxnSpLocks/>
            <a:stCxn id="10" idx="2"/>
            <a:endCxn id="9" idx="0"/>
          </p:cNvCxnSpPr>
          <p:nvPr/>
        </p:nvCxnSpPr>
        <p:spPr bwMode="auto">
          <a:xfrm flipH="1">
            <a:off x="990600" y="3040797"/>
            <a:ext cx="2875722" cy="168360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 name="Audio 7">
            <a:hlinkClick r:id="" action="ppaction://media"/>
            <a:extLst>
              <a:ext uri="{FF2B5EF4-FFF2-40B4-BE49-F238E27FC236}">
                <a16:creationId xmlns:a16="http://schemas.microsoft.com/office/drawing/2014/main" id="{56C639D5-CB58-8643-B018-7CE4B224AD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88722007"/>
      </p:ext>
    </p:extLst>
  </p:cSld>
  <p:clrMapOvr>
    <a:masterClrMapping/>
  </p:clrMapOvr>
  <mc:AlternateContent xmlns:mc="http://schemas.openxmlformats.org/markup-compatibility/2006" xmlns:p14="http://schemas.microsoft.com/office/powerpoint/2010/main">
    <mc:Choice Requires="p14">
      <p:transition spd="slow" p14:dur="2000" advTm="13275"/>
    </mc:Choice>
    <mc:Fallback xmlns="">
      <p:transition spd="slow" advTm="1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6F74-D705-704D-B530-CDFA09B63C13}"/>
              </a:ext>
            </a:extLst>
          </p:cNvPr>
          <p:cNvSpPr>
            <a:spLocks noGrp="1"/>
          </p:cNvSpPr>
          <p:nvPr>
            <p:ph type="title"/>
          </p:nvPr>
        </p:nvSpPr>
        <p:spPr>
          <a:xfrm>
            <a:off x="304800" y="609600"/>
            <a:ext cx="8839200" cy="533400"/>
          </a:xfrm>
        </p:spPr>
        <p:txBody>
          <a:bodyPr/>
          <a:lstStyle/>
          <a:p>
            <a:r>
              <a:rPr lang="en-US" dirty="0"/>
              <a:t>Yay, we’re done? Right??</a:t>
            </a:r>
          </a:p>
        </p:txBody>
      </p:sp>
      <p:pic>
        <p:nvPicPr>
          <p:cNvPr id="3074" name="Picture 2">
            <a:extLst>
              <a:ext uri="{FF2B5EF4-FFF2-40B4-BE49-F238E27FC236}">
                <a16:creationId xmlns:a16="http://schemas.microsoft.com/office/drawing/2014/main" id="{95115CA1-D297-734D-BF4A-D06594F6B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192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1490AEA-2C65-354D-824E-B89340892D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46605083"/>
      </p:ext>
    </p:extLst>
  </p:cSld>
  <p:clrMapOvr>
    <a:masterClrMapping/>
  </p:clrMapOvr>
  <mc:AlternateContent xmlns:mc="http://schemas.openxmlformats.org/markup-compatibility/2006" xmlns:p14="http://schemas.microsoft.com/office/powerpoint/2010/main">
    <mc:Choice Requires="p14">
      <p:transition spd="slow" p14:dur="2000" advTm="1444"/>
    </mc:Choice>
    <mc:Fallback xmlns="">
      <p:transition spd="slow" advTm="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617-517B-3D4F-A880-D8EA6A73E6B7}"/>
              </a:ext>
            </a:extLst>
          </p:cNvPr>
          <p:cNvSpPr>
            <a:spLocks noGrp="1"/>
          </p:cNvSpPr>
          <p:nvPr>
            <p:ph type="title"/>
          </p:nvPr>
        </p:nvSpPr>
        <p:spPr>
          <a:xfrm>
            <a:off x="1898073" y="2133600"/>
            <a:ext cx="5334000" cy="533400"/>
          </a:xfrm>
        </p:spPr>
        <p:txBody>
          <a:bodyPr/>
          <a:lstStyle/>
          <a:p>
            <a:pPr algn="ctr"/>
            <a:r>
              <a:rPr lang="en-US" strike="sngStrike" dirty="0"/>
              <a:t>How does </a:t>
            </a:r>
            <a:r>
              <a:rPr lang="en-US" strike="sngStrike" dirty="0" err="1"/>
              <a:t>PlanOut</a:t>
            </a:r>
            <a:r>
              <a:rPr lang="en-US" strike="sngStrike" dirty="0"/>
              <a:t> express this mapping?</a:t>
            </a:r>
            <a:br>
              <a:rPr lang="en-US" dirty="0"/>
            </a:br>
            <a:endParaRPr lang="en-US" dirty="0"/>
          </a:p>
        </p:txBody>
      </p:sp>
      <p:sp>
        <p:nvSpPr>
          <p:cNvPr id="3" name="Title 1">
            <a:extLst>
              <a:ext uri="{FF2B5EF4-FFF2-40B4-BE49-F238E27FC236}">
                <a16:creationId xmlns:a16="http://schemas.microsoft.com/office/drawing/2014/main" id="{358B708A-3C27-F148-94E6-AF22912366F7}"/>
              </a:ext>
            </a:extLst>
          </p:cNvPr>
          <p:cNvSpPr txBox="1">
            <a:spLocks/>
          </p:cNvSpPr>
          <p:nvPr/>
        </p:nvSpPr>
        <p:spPr bwMode="auto">
          <a:xfrm>
            <a:off x="1898073" y="3124200"/>
            <a:ext cx="53340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br>
              <a:rPr lang="en-US" b="1" kern="0" dirty="0"/>
            </a:br>
            <a:r>
              <a:rPr lang="en-US" b="1" kern="0" dirty="0"/>
              <a:t>How do we know that the mapping is unbiased?</a:t>
            </a:r>
          </a:p>
        </p:txBody>
      </p:sp>
      <p:sp>
        <p:nvSpPr>
          <p:cNvPr id="5" name="Title 1">
            <a:extLst>
              <a:ext uri="{FF2B5EF4-FFF2-40B4-BE49-F238E27FC236}">
                <a16:creationId xmlns:a16="http://schemas.microsoft.com/office/drawing/2014/main" id="{99FDBEE1-D96E-E04D-BD05-CB872074087F}"/>
              </a:ext>
            </a:extLst>
          </p:cNvPr>
          <p:cNvSpPr txBox="1">
            <a:spLocks/>
          </p:cNvSpPr>
          <p:nvPr/>
        </p:nvSpPr>
        <p:spPr bwMode="auto">
          <a:xfrm>
            <a:off x="1898073" y="4648200"/>
            <a:ext cx="53340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br>
              <a:rPr lang="en-US" b="1" kern="0" dirty="0"/>
            </a:br>
            <a:r>
              <a:rPr lang="en-US" b="1" kern="0" dirty="0"/>
              <a:t>How do we know whether our analyses are correct?</a:t>
            </a:r>
          </a:p>
        </p:txBody>
      </p:sp>
      <p:pic>
        <p:nvPicPr>
          <p:cNvPr id="8" name="Audio 7">
            <a:hlinkClick r:id="" action="ppaction://media"/>
            <a:extLst>
              <a:ext uri="{FF2B5EF4-FFF2-40B4-BE49-F238E27FC236}">
                <a16:creationId xmlns:a16="http://schemas.microsoft.com/office/drawing/2014/main" id="{124A6BE1-A166-4144-9D1A-04E876D902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275315420"/>
      </p:ext>
    </p:extLst>
  </p:cSld>
  <p:clrMapOvr>
    <a:masterClrMapping/>
  </p:clrMapOvr>
  <mc:AlternateContent xmlns:mc="http://schemas.openxmlformats.org/markup-compatibility/2006" xmlns:p14="http://schemas.microsoft.com/office/powerpoint/2010/main">
    <mc:Choice Requires="p14">
      <p:transition spd="slow" p14:dur="2000" advTm="15071"/>
    </mc:Choice>
    <mc:Fallback xmlns="">
      <p:transition spd="slow" advTm="1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7E05-F1BA-CD49-8312-49CACFA3976E}"/>
              </a:ext>
            </a:extLst>
          </p:cNvPr>
          <p:cNvSpPr>
            <a:spLocks noGrp="1"/>
          </p:cNvSpPr>
          <p:nvPr>
            <p:ph type="title"/>
          </p:nvPr>
        </p:nvSpPr>
        <p:spPr/>
        <p:txBody>
          <a:bodyPr/>
          <a:lstStyle/>
          <a:p>
            <a:r>
              <a:rPr lang="en-US" dirty="0"/>
              <a:t>Where does bias emerge?</a:t>
            </a:r>
          </a:p>
        </p:txBody>
      </p:sp>
      <p:sp>
        <p:nvSpPr>
          <p:cNvPr id="5" name="Rectangle 4">
            <a:extLst>
              <a:ext uri="{FF2B5EF4-FFF2-40B4-BE49-F238E27FC236}">
                <a16:creationId xmlns:a16="http://schemas.microsoft.com/office/drawing/2014/main" id="{2762D5EC-F842-A345-A804-6C26FAAA6418}"/>
              </a:ext>
            </a:extLst>
          </p:cNvPr>
          <p:cNvSpPr/>
          <p:nvPr/>
        </p:nvSpPr>
        <p:spPr bwMode="auto">
          <a:xfrm>
            <a:off x="9906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Rectangle 7">
            <a:extLst>
              <a:ext uri="{FF2B5EF4-FFF2-40B4-BE49-F238E27FC236}">
                <a16:creationId xmlns:a16="http://schemas.microsoft.com/office/drawing/2014/main" id="{AEEC366A-EC53-2140-8119-7E7E21CE6021}"/>
              </a:ext>
            </a:extLst>
          </p:cNvPr>
          <p:cNvSpPr/>
          <p:nvPr/>
        </p:nvSpPr>
        <p:spPr bwMode="auto">
          <a:xfrm>
            <a:off x="35052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9" name="Rectangle 8">
            <a:extLst>
              <a:ext uri="{FF2B5EF4-FFF2-40B4-BE49-F238E27FC236}">
                <a16:creationId xmlns:a16="http://schemas.microsoft.com/office/drawing/2014/main" id="{66DC7B10-CD8E-F440-9F80-42558EAA1213}"/>
              </a:ext>
            </a:extLst>
          </p:cNvPr>
          <p:cNvSpPr/>
          <p:nvPr/>
        </p:nvSpPr>
        <p:spPr bwMode="auto">
          <a:xfrm>
            <a:off x="58674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1" name="Content Placeholder 2">
            <a:extLst>
              <a:ext uri="{FF2B5EF4-FFF2-40B4-BE49-F238E27FC236}">
                <a16:creationId xmlns:a16="http://schemas.microsoft.com/office/drawing/2014/main" id="{201D79D6-6499-D54C-AE07-95E15EF9837F}"/>
              </a:ext>
            </a:extLst>
          </p:cNvPr>
          <p:cNvSpPr txBox="1">
            <a:spLocks/>
          </p:cNvSpPr>
          <p:nvPr/>
        </p:nvSpPr>
        <p:spPr bwMode="auto">
          <a:xfrm>
            <a:off x="990600" y="1779104"/>
            <a:ext cx="2060713" cy="30214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800" kern="0" dirty="0" err="1">
                <a:latin typeface="Courier New" panose="02070309020205020404" pitchFamily="49" charset="0"/>
              </a:rPr>
              <a:t>msgA</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"Give the Times";</a:t>
            </a:r>
          </a:p>
          <a:p>
            <a:pPr marL="0" indent="0">
              <a:buNone/>
            </a:pPr>
            <a:r>
              <a:rPr lang="en-US" sz="800" kern="0" dirty="0" err="1">
                <a:latin typeface="Courier New" panose="02070309020205020404" pitchFamily="49" charset="0"/>
              </a:rPr>
              <a:t>msgB</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"Play the Crossword";</a:t>
            </a:r>
            <a:endParaRPr lang="en-US" sz="800" kern="0" dirty="0">
              <a:latin typeface="Courier New" panose="02070309020205020404" pitchFamily="49" charset="0"/>
            </a:endParaRP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if</a:t>
            </a:r>
            <a:r>
              <a:rPr lang="en-US" sz="800" kern="0" dirty="0">
                <a:latin typeface="Courier New" panose="02070309020205020404" pitchFamily="49" charset="0"/>
              </a:rPr>
              <a:t>(</a:t>
            </a:r>
            <a:r>
              <a:rPr lang="en-US" sz="800" b="1" kern="0" dirty="0" err="1">
                <a:solidFill>
                  <a:schemeClr val="accent2">
                    <a:lumMod val="60000"/>
                    <a:lumOff val="40000"/>
                  </a:schemeClr>
                </a:solidFill>
                <a:latin typeface="Courier New" panose="02070309020205020404" pitchFamily="49" charset="0"/>
              </a:rPr>
              <a:t>bernoulliTrial</a:t>
            </a:r>
            <a:r>
              <a:rPr lang="en-US" sz="800" kern="0" dirty="0">
                <a:latin typeface="Courier New" panose="02070309020205020404" pitchFamily="49" charset="0"/>
              </a:rPr>
              <a:t>(p=0.5, salt=</a:t>
            </a:r>
            <a:r>
              <a:rPr lang="en-US" sz="800" b="1" kern="0" dirty="0">
                <a:solidFill>
                  <a:srgbClr val="7030A0"/>
                </a:solidFill>
                <a:latin typeface="Courier New" panose="02070309020205020404" pitchFamily="49" charset="0"/>
              </a:rPr>
              <a:t>"flip”</a:t>
            </a:r>
            <a:r>
              <a:rPr lang="en-US" sz="800" kern="0" dirty="0">
                <a:latin typeface="Courier New" panose="02070309020205020404" pitchFamily="49" charset="0"/>
              </a:rPr>
              <a:t>, unit=</a:t>
            </a:r>
            <a:r>
              <a:rPr lang="en-US" sz="800" b="1" kern="0" dirty="0" err="1">
                <a:solidFill>
                  <a:schemeClr val="accent5">
                    <a:lumMod val="75000"/>
                  </a:schemeClr>
                </a:solidFill>
                <a:latin typeface="Courier New" panose="02070309020205020404" pitchFamily="49" charset="0"/>
              </a:rPr>
              <a:t>userid</a:t>
            </a:r>
            <a:r>
              <a:rPr lang="en-US" sz="800" kern="0" dirty="0">
                <a:latin typeface="Courier New" panose="02070309020205020404" pitchFamily="49" charset="0"/>
              </a:rPr>
              <a:t>)) {</a:t>
            </a:r>
            <a:endParaRPr lang="en-US" sz="800" b="1" kern="0" dirty="0">
              <a:solidFill>
                <a:srgbClr val="FF0000"/>
              </a:solidFill>
              <a:latin typeface="Courier New" panose="02070309020205020404" pitchFamily="49" charset="0"/>
            </a:endParaRP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msgA</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a:t>
            </a:r>
            <a:r>
              <a:rPr lang="en-US" sz="800" b="1" kern="0" dirty="0">
                <a:solidFill>
                  <a:srgbClr val="0070C0"/>
                </a:solidFill>
                <a:latin typeface="Courier New" panose="02070309020205020404" pitchFamily="49" charset="0"/>
              </a:rPr>
              <a:t>else </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msgB</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a:t>
            </a: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return </a:t>
            </a:r>
            <a:r>
              <a:rPr lang="en-US" sz="800" b="1" kern="0" dirty="0">
                <a:solidFill>
                  <a:schemeClr val="accent5">
                    <a:lumMod val="75000"/>
                  </a:schemeClr>
                </a:solidFill>
                <a:latin typeface="Courier New" panose="02070309020205020404" pitchFamily="49" charset="0"/>
              </a:rPr>
              <a:t>true;</a:t>
            </a:r>
            <a:endParaRPr lang="en-US" sz="800" kern="0" dirty="0">
              <a:latin typeface="Courier New" panose="02070309020205020404" pitchFamily="49" charset="0"/>
            </a:endParaRPr>
          </a:p>
        </p:txBody>
      </p:sp>
      <p:grpSp>
        <p:nvGrpSpPr>
          <p:cNvPr id="16" name="Group 15">
            <a:extLst>
              <a:ext uri="{FF2B5EF4-FFF2-40B4-BE49-F238E27FC236}">
                <a16:creationId xmlns:a16="http://schemas.microsoft.com/office/drawing/2014/main" id="{B9568FF6-CF6F-7344-B3D7-20F2E0EBE51B}"/>
              </a:ext>
            </a:extLst>
          </p:cNvPr>
          <p:cNvGrpSpPr/>
          <p:nvPr/>
        </p:nvGrpSpPr>
        <p:grpSpPr>
          <a:xfrm>
            <a:off x="3581400" y="1788259"/>
            <a:ext cx="1981200" cy="345341"/>
            <a:chOff x="76200" y="1303308"/>
            <a:chExt cx="4871987" cy="951591"/>
          </a:xfrm>
        </p:grpSpPr>
        <p:pic>
          <p:nvPicPr>
            <p:cNvPr id="12" name="Picture 11">
              <a:extLst>
                <a:ext uri="{FF2B5EF4-FFF2-40B4-BE49-F238E27FC236}">
                  <a16:creationId xmlns:a16="http://schemas.microsoft.com/office/drawing/2014/main" id="{4DB54602-821C-DA4F-8942-2A47AD824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1303308"/>
              <a:ext cx="4871987" cy="951591"/>
            </a:xfrm>
            <a:prstGeom prst="rect">
              <a:avLst/>
            </a:prstGeom>
          </p:spPr>
        </p:pic>
        <p:sp>
          <p:nvSpPr>
            <p:cNvPr id="15" name="Rectangle 14">
              <a:extLst>
                <a:ext uri="{FF2B5EF4-FFF2-40B4-BE49-F238E27FC236}">
                  <a16:creationId xmlns:a16="http://schemas.microsoft.com/office/drawing/2014/main" id="{F0B183EA-5B24-4545-A687-6612E820E803}"/>
                </a:ext>
              </a:extLst>
            </p:cNvPr>
            <p:cNvSpPr/>
            <p:nvPr/>
          </p:nvSpPr>
          <p:spPr bwMode="auto">
            <a:xfrm>
              <a:off x="4343400" y="137160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18" name="Group 17">
            <a:extLst>
              <a:ext uri="{FF2B5EF4-FFF2-40B4-BE49-F238E27FC236}">
                <a16:creationId xmlns:a16="http://schemas.microsoft.com/office/drawing/2014/main" id="{32300174-BE5F-0340-AC4F-598E86C042BA}"/>
              </a:ext>
            </a:extLst>
          </p:cNvPr>
          <p:cNvGrpSpPr/>
          <p:nvPr/>
        </p:nvGrpSpPr>
        <p:grpSpPr>
          <a:xfrm>
            <a:off x="3581400" y="2169259"/>
            <a:ext cx="1981200" cy="425042"/>
            <a:chOff x="85024" y="2347720"/>
            <a:chExt cx="4871987" cy="963519"/>
          </a:xfrm>
        </p:grpSpPr>
        <p:pic>
          <p:nvPicPr>
            <p:cNvPr id="13" name="Picture 12">
              <a:extLst>
                <a:ext uri="{FF2B5EF4-FFF2-40B4-BE49-F238E27FC236}">
                  <a16:creationId xmlns:a16="http://schemas.microsoft.com/office/drawing/2014/main" id="{A0CE92A2-5C28-C54F-9B22-13072E6E0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24" y="2347720"/>
              <a:ext cx="4871987" cy="963519"/>
            </a:xfrm>
            <a:prstGeom prst="rect">
              <a:avLst/>
            </a:prstGeom>
          </p:spPr>
        </p:pic>
        <p:sp>
          <p:nvSpPr>
            <p:cNvPr id="17" name="Rectangle 16">
              <a:extLst>
                <a:ext uri="{FF2B5EF4-FFF2-40B4-BE49-F238E27FC236}">
                  <a16:creationId xmlns:a16="http://schemas.microsoft.com/office/drawing/2014/main" id="{FCA2C155-112E-974B-A3A7-C501DE05E2F8}"/>
                </a:ext>
              </a:extLst>
            </p:cNvPr>
            <p:cNvSpPr/>
            <p:nvPr/>
          </p:nvSpPr>
          <p:spPr bwMode="auto">
            <a:xfrm>
              <a:off x="4346713" y="2415207"/>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21" name="Group 20">
            <a:extLst>
              <a:ext uri="{FF2B5EF4-FFF2-40B4-BE49-F238E27FC236}">
                <a16:creationId xmlns:a16="http://schemas.microsoft.com/office/drawing/2014/main" id="{813413D8-E1A7-864F-A977-6220F857A5CB}"/>
              </a:ext>
            </a:extLst>
          </p:cNvPr>
          <p:cNvGrpSpPr/>
          <p:nvPr/>
        </p:nvGrpSpPr>
        <p:grpSpPr>
          <a:xfrm>
            <a:off x="3581401" y="2624073"/>
            <a:ext cx="1981199" cy="423927"/>
            <a:chOff x="76200" y="3352800"/>
            <a:chExt cx="4871987" cy="937219"/>
          </a:xfrm>
        </p:grpSpPr>
        <p:pic>
          <p:nvPicPr>
            <p:cNvPr id="14" name="Picture 13">
              <a:extLst>
                <a:ext uri="{FF2B5EF4-FFF2-40B4-BE49-F238E27FC236}">
                  <a16:creationId xmlns:a16="http://schemas.microsoft.com/office/drawing/2014/main" id="{F8B9CFFC-FE2E-1C40-943F-7BED20D75F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3352800"/>
              <a:ext cx="4871987" cy="937219"/>
            </a:xfrm>
            <a:prstGeom prst="rect">
              <a:avLst/>
            </a:prstGeom>
          </p:spPr>
        </p:pic>
        <p:sp>
          <p:nvSpPr>
            <p:cNvPr id="19" name="Rectangle 18">
              <a:extLst>
                <a:ext uri="{FF2B5EF4-FFF2-40B4-BE49-F238E27FC236}">
                  <a16:creationId xmlns:a16="http://schemas.microsoft.com/office/drawing/2014/main" id="{7E06AC2B-E363-AE49-BBD1-A6650E0C19A2}"/>
                </a:ext>
              </a:extLst>
            </p:cNvPr>
            <p:cNvSpPr/>
            <p:nvPr/>
          </p:nvSpPr>
          <p:spPr bwMode="auto">
            <a:xfrm>
              <a:off x="4343400" y="340406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sp>
        <p:nvSpPr>
          <p:cNvPr id="22" name="TextBox 21">
            <a:extLst>
              <a:ext uri="{FF2B5EF4-FFF2-40B4-BE49-F238E27FC236}">
                <a16:creationId xmlns:a16="http://schemas.microsoft.com/office/drawing/2014/main" id="{AA57B4E2-AF6F-F549-A32B-EC3A894DA0C9}"/>
              </a:ext>
            </a:extLst>
          </p:cNvPr>
          <p:cNvSpPr txBox="1"/>
          <p:nvPr/>
        </p:nvSpPr>
        <p:spPr>
          <a:xfrm>
            <a:off x="1066800" y="4267200"/>
            <a:ext cx="1905000" cy="457200"/>
          </a:xfrm>
          <a:prstGeom prst="rect">
            <a:avLst/>
          </a:prstGeom>
          <a:noFill/>
        </p:spPr>
        <p:txBody>
          <a:bodyPr wrap="square" rtlCol="0">
            <a:spAutoFit/>
          </a:bodyPr>
          <a:lstStyle/>
          <a:p>
            <a:pPr algn="ctr"/>
            <a:r>
              <a:rPr lang="en-US" dirty="0"/>
              <a:t>Design</a:t>
            </a:r>
          </a:p>
        </p:txBody>
      </p:sp>
      <p:sp>
        <p:nvSpPr>
          <p:cNvPr id="23" name="TextBox 22">
            <a:extLst>
              <a:ext uri="{FF2B5EF4-FFF2-40B4-BE49-F238E27FC236}">
                <a16:creationId xmlns:a16="http://schemas.microsoft.com/office/drawing/2014/main" id="{3FEF276D-489F-B041-84A4-E6E82C991144}"/>
              </a:ext>
            </a:extLst>
          </p:cNvPr>
          <p:cNvSpPr txBox="1"/>
          <p:nvPr/>
        </p:nvSpPr>
        <p:spPr>
          <a:xfrm>
            <a:off x="3581400" y="4316896"/>
            <a:ext cx="1905000" cy="457200"/>
          </a:xfrm>
          <a:prstGeom prst="rect">
            <a:avLst/>
          </a:prstGeom>
          <a:noFill/>
        </p:spPr>
        <p:txBody>
          <a:bodyPr wrap="square" rtlCol="0">
            <a:spAutoFit/>
          </a:bodyPr>
          <a:lstStyle/>
          <a:p>
            <a:pPr algn="ctr"/>
            <a:r>
              <a:rPr lang="en-US" dirty="0"/>
              <a:t>Execution</a:t>
            </a:r>
          </a:p>
        </p:txBody>
      </p:sp>
      <p:sp>
        <p:nvSpPr>
          <p:cNvPr id="24" name="TextBox 23">
            <a:extLst>
              <a:ext uri="{FF2B5EF4-FFF2-40B4-BE49-F238E27FC236}">
                <a16:creationId xmlns:a16="http://schemas.microsoft.com/office/drawing/2014/main" id="{7F33150A-4DFA-2C42-ADA8-8A04B929BF21}"/>
              </a:ext>
            </a:extLst>
          </p:cNvPr>
          <p:cNvSpPr txBox="1"/>
          <p:nvPr/>
        </p:nvSpPr>
        <p:spPr>
          <a:xfrm>
            <a:off x="5943600" y="4270513"/>
            <a:ext cx="1905000" cy="457200"/>
          </a:xfrm>
          <a:prstGeom prst="rect">
            <a:avLst/>
          </a:prstGeom>
          <a:noFill/>
        </p:spPr>
        <p:txBody>
          <a:bodyPr wrap="square" rtlCol="0">
            <a:spAutoFit/>
          </a:bodyPr>
          <a:lstStyle/>
          <a:p>
            <a:pPr algn="ctr"/>
            <a:r>
              <a:rPr lang="en-US" dirty="0"/>
              <a:t>Analysis</a:t>
            </a:r>
          </a:p>
        </p:txBody>
      </p:sp>
      <p:sp>
        <p:nvSpPr>
          <p:cNvPr id="25" name="TextBox 24">
            <a:extLst>
              <a:ext uri="{FF2B5EF4-FFF2-40B4-BE49-F238E27FC236}">
                <a16:creationId xmlns:a16="http://schemas.microsoft.com/office/drawing/2014/main" id="{4867C721-5677-FE46-B02A-8556FD752909}"/>
              </a:ext>
            </a:extLst>
          </p:cNvPr>
          <p:cNvSpPr txBox="1"/>
          <p:nvPr/>
        </p:nvSpPr>
        <p:spPr>
          <a:xfrm>
            <a:off x="1219200" y="3654623"/>
            <a:ext cx="1600200" cy="307777"/>
          </a:xfrm>
          <a:prstGeom prst="rect">
            <a:avLst/>
          </a:prstGeom>
          <a:noFill/>
        </p:spPr>
        <p:txBody>
          <a:bodyPr wrap="square" rtlCol="0">
            <a:spAutoFit/>
          </a:bodyPr>
          <a:lstStyle/>
          <a:p>
            <a:r>
              <a:rPr lang="en-US" sz="1400" dirty="0" err="1">
                <a:latin typeface="Courier" pitchFamily="2" charset="0"/>
              </a:rPr>
              <a:t>buy_times.po</a:t>
            </a:r>
            <a:endParaRPr lang="en-US" sz="1400" dirty="0">
              <a:latin typeface="Courier" pitchFamily="2" charset="0"/>
            </a:endParaRPr>
          </a:p>
        </p:txBody>
      </p:sp>
      <p:pic>
        <p:nvPicPr>
          <p:cNvPr id="1026" name="Picture 2" descr="Image result for stick figures images">
            <a:extLst>
              <a:ext uri="{FF2B5EF4-FFF2-40B4-BE49-F238E27FC236}">
                <a16:creationId xmlns:a16="http://schemas.microsoft.com/office/drawing/2014/main" id="{5A8EE4EF-B1EC-6E42-A554-FAE98692A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1" y="3322795"/>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stick figures images">
            <a:extLst>
              <a:ext uri="{FF2B5EF4-FFF2-40B4-BE49-F238E27FC236}">
                <a16:creationId xmlns:a16="http://schemas.microsoft.com/office/drawing/2014/main" id="{EADF7814-61D6-444A-BC76-69ABD4DEFD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908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stick figures images">
            <a:extLst>
              <a:ext uri="{FF2B5EF4-FFF2-40B4-BE49-F238E27FC236}">
                <a16:creationId xmlns:a16="http://schemas.microsoft.com/office/drawing/2014/main" id="{2418AF0A-0D61-1E4E-85DB-1B7F2D1480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361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DC39E34B-F94E-CC48-AC23-BFE1EB241CAE}"/>
              </a:ext>
            </a:extLst>
          </p:cNvPr>
          <p:cNvCxnSpPr>
            <a:endCxn id="1026" idx="0"/>
          </p:cNvCxnSpPr>
          <p:nvPr/>
        </p:nvCxnSpPr>
        <p:spPr bwMode="auto">
          <a:xfrm>
            <a:off x="3925193" y="3048000"/>
            <a:ext cx="0" cy="2747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3BE53C87-3E07-F74B-A801-1232E2D93560}"/>
              </a:ext>
            </a:extLst>
          </p:cNvPr>
          <p:cNvCxnSpPr>
            <a:cxnSpLocks/>
            <a:stCxn id="14" idx="0"/>
          </p:cNvCxnSpPr>
          <p:nvPr/>
        </p:nvCxnSpPr>
        <p:spPr bwMode="auto">
          <a:xfrm>
            <a:off x="4572001" y="2624073"/>
            <a:ext cx="0" cy="698722"/>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1C3BB59C-6CCE-1D42-8385-C4A338EE50AF}"/>
              </a:ext>
            </a:extLst>
          </p:cNvPr>
          <p:cNvCxnSpPr>
            <a:cxnSpLocks/>
          </p:cNvCxnSpPr>
          <p:nvPr/>
        </p:nvCxnSpPr>
        <p:spPr bwMode="auto">
          <a:xfrm>
            <a:off x="5188317" y="2133600"/>
            <a:ext cx="0" cy="11891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 name="TextBox 44">
            <a:extLst>
              <a:ext uri="{FF2B5EF4-FFF2-40B4-BE49-F238E27FC236}">
                <a16:creationId xmlns:a16="http://schemas.microsoft.com/office/drawing/2014/main" id="{4CC4ABFB-41DB-8B4E-A47A-273D8CA5E73B}"/>
              </a:ext>
            </a:extLst>
          </p:cNvPr>
          <p:cNvSpPr txBox="1"/>
          <p:nvPr/>
        </p:nvSpPr>
        <p:spPr>
          <a:xfrm>
            <a:off x="5867400" y="1775791"/>
            <a:ext cx="2057400" cy="646331"/>
          </a:xfrm>
          <a:prstGeom prst="rect">
            <a:avLst/>
          </a:prstGeom>
          <a:noFill/>
        </p:spPr>
        <p:txBody>
          <a:bodyPr wrap="square" rtlCol="0">
            <a:spAutoFit/>
          </a:bodyPr>
          <a:lstStyle/>
          <a:p>
            <a:r>
              <a:rPr lang="en-US" sz="1200" dirty="0" err="1"/>
              <a:t>Avg</a:t>
            </a:r>
            <a:r>
              <a:rPr lang="en-US" sz="1200" dirty="0"/>
              <a:t>(Y | message=</a:t>
            </a:r>
            <a:r>
              <a:rPr lang="en-US" sz="1200" dirty="0" err="1"/>
              <a:t>msgA</a:t>
            </a:r>
            <a:r>
              <a:rPr lang="en-US" sz="1200" dirty="0"/>
              <a:t>) – </a:t>
            </a:r>
          </a:p>
          <a:p>
            <a:r>
              <a:rPr lang="en-US" sz="1200" dirty="0" err="1"/>
              <a:t>Avg</a:t>
            </a:r>
            <a:r>
              <a:rPr lang="en-US" sz="1200" dirty="0"/>
              <a:t>(Y | message=</a:t>
            </a:r>
            <a:r>
              <a:rPr lang="en-US" sz="1200" dirty="0" err="1"/>
              <a:t>msgB</a:t>
            </a:r>
            <a:r>
              <a:rPr lang="en-US" sz="1200" dirty="0"/>
              <a:t>)</a:t>
            </a:r>
          </a:p>
        </p:txBody>
      </p:sp>
      <p:pic>
        <p:nvPicPr>
          <p:cNvPr id="1032" name="Picture 8" descr="https://upload.wikimedia.org/wikipedia/en/0/0f/FuturamaProfessorFarnsworth.png">
            <a:extLst>
              <a:ext uri="{FF2B5EF4-FFF2-40B4-BE49-F238E27FC236}">
                <a16:creationId xmlns:a16="http://schemas.microsoft.com/office/drawing/2014/main" id="{EC17CCB8-4906-2343-A18D-79337BD58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7438" y="2582612"/>
            <a:ext cx="927993" cy="1526698"/>
          </a:xfrm>
          <a:prstGeom prst="rect">
            <a:avLst/>
          </a:prstGeom>
          <a:noFill/>
          <a:extLst>
            <a:ext uri="{909E8E84-426E-40DD-AFC4-6F175D3DCCD1}">
              <a14:hiddenFill xmlns:a14="http://schemas.microsoft.com/office/drawing/2010/main">
                <a:solidFill>
                  <a:srgbClr val="FFFFFF"/>
                </a:solidFill>
              </a14:hiddenFill>
            </a:ext>
          </a:extLst>
        </p:spPr>
      </p:pic>
      <p:pic>
        <p:nvPicPr>
          <p:cNvPr id="36" name="Audio 35">
            <a:hlinkClick r:id="" action="ppaction://media"/>
            <a:extLst>
              <a:ext uri="{FF2B5EF4-FFF2-40B4-BE49-F238E27FC236}">
                <a16:creationId xmlns:a16="http://schemas.microsoft.com/office/drawing/2014/main" id="{B14C3A71-0BBD-D94F-855F-404F90035A1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614224899"/>
      </p:ext>
    </p:extLst>
  </p:cSld>
  <p:clrMapOvr>
    <a:masterClrMapping/>
  </p:clrMapOvr>
  <mc:AlternateContent xmlns:mc="http://schemas.openxmlformats.org/markup-compatibility/2006" xmlns:p14="http://schemas.microsoft.com/office/powerpoint/2010/main">
    <mc:Choice Requires="p14">
      <p:transition spd="slow" p14:dur="2000" advTm="20741"/>
    </mc:Choice>
    <mc:Fallback xmlns="">
      <p:transition spd="slow" advTm="20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20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nodeType="withEffect">
                                  <p:stCondLst>
                                    <p:cond delay="20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nodeType="withEffect">
                                  <p:stCondLst>
                                    <p:cond delay="2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200"/>
                            </p:stCondLst>
                            <p:childTnLst>
                              <p:par>
                                <p:cTn id="41" presetID="1" presetClass="entr" presetSubtype="0" fill="hold" nodeType="afterEffect">
                                  <p:stCondLst>
                                    <p:cond delay="50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50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36"/>
                </p:tgtEl>
              </p:cMediaNode>
            </p:audio>
          </p:childTnLst>
        </p:cTn>
      </p:par>
    </p:tnLst>
    <p:bldLst>
      <p:bldP spid="5" grpId="0" animBg="1"/>
      <p:bldP spid="8" grpId="0" animBg="1"/>
      <p:bldP spid="9" grpId="0" animBg="1"/>
      <p:bldP spid="11" grpId="0"/>
      <p:bldP spid="22" grpId="0"/>
      <p:bldP spid="23" grpId="0"/>
      <p:bldP spid="24" grpId="0"/>
      <p:bldP spid="25"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7E05-F1BA-CD49-8312-49CACFA3976E}"/>
              </a:ext>
            </a:extLst>
          </p:cNvPr>
          <p:cNvSpPr>
            <a:spLocks noGrp="1"/>
          </p:cNvSpPr>
          <p:nvPr>
            <p:ph type="title"/>
          </p:nvPr>
        </p:nvSpPr>
        <p:spPr/>
        <p:txBody>
          <a:bodyPr/>
          <a:lstStyle/>
          <a:p>
            <a:r>
              <a:rPr lang="en-US" dirty="0"/>
              <a:t>Where does bias emerge?</a:t>
            </a:r>
          </a:p>
        </p:txBody>
      </p:sp>
      <p:sp>
        <p:nvSpPr>
          <p:cNvPr id="5" name="Rectangle 4">
            <a:extLst>
              <a:ext uri="{FF2B5EF4-FFF2-40B4-BE49-F238E27FC236}">
                <a16:creationId xmlns:a16="http://schemas.microsoft.com/office/drawing/2014/main" id="{2762D5EC-F842-A345-A804-6C26FAAA6418}"/>
              </a:ext>
            </a:extLst>
          </p:cNvPr>
          <p:cNvSpPr/>
          <p:nvPr/>
        </p:nvSpPr>
        <p:spPr bwMode="auto">
          <a:xfrm>
            <a:off x="9906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Rectangle 7">
            <a:extLst>
              <a:ext uri="{FF2B5EF4-FFF2-40B4-BE49-F238E27FC236}">
                <a16:creationId xmlns:a16="http://schemas.microsoft.com/office/drawing/2014/main" id="{AEEC366A-EC53-2140-8119-7E7E21CE6021}"/>
              </a:ext>
            </a:extLst>
          </p:cNvPr>
          <p:cNvSpPr/>
          <p:nvPr/>
        </p:nvSpPr>
        <p:spPr bwMode="auto">
          <a:xfrm>
            <a:off x="35052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9" name="Rectangle 8">
            <a:extLst>
              <a:ext uri="{FF2B5EF4-FFF2-40B4-BE49-F238E27FC236}">
                <a16:creationId xmlns:a16="http://schemas.microsoft.com/office/drawing/2014/main" id="{66DC7B10-CD8E-F440-9F80-42558EAA1213}"/>
              </a:ext>
            </a:extLst>
          </p:cNvPr>
          <p:cNvSpPr/>
          <p:nvPr/>
        </p:nvSpPr>
        <p:spPr bwMode="auto">
          <a:xfrm>
            <a:off x="58674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1" name="Content Placeholder 2">
            <a:extLst>
              <a:ext uri="{FF2B5EF4-FFF2-40B4-BE49-F238E27FC236}">
                <a16:creationId xmlns:a16="http://schemas.microsoft.com/office/drawing/2014/main" id="{201D79D6-6499-D54C-AE07-95E15EF9837F}"/>
              </a:ext>
            </a:extLst>
          </p:cNvPr>
          <p:cNvSpPr txBox="1">
            <a:spLocks/>
          </p:cNvSpPr>
          <p:nvPr/>
        </p:nvSpPr>
        <p:spPr bwMode="auto">
          <a:xfrm>
            <a:off x="990600" y="1779104"/>
            <a:ext cx="2060713" cy="30214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800" kern="0" dirty="0" err="1">
                <a:latin typeface="Courier New" panose="02070309020205020404" pitchFamily="49" charset="0"/>
              </a:rPr>
              <a:t>msgA</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"Give the Times";</a:t>
            </a:r>
          </a:p>
          <a:p>
            <a:pPr marL="0" indent="0">
              <a:buNone/>
            </a:pPr>
            <a:r>
              <a:rPr lang="en-US" sz="800" kern="0" dirty="0" err="1">
                <a:latin typeface="Courier New" panose="02070309020205020404" pitchFamily="49" charset="0"/>
              </a:rPr>
              <a:t>msgB</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"Play the Crossword";</a:t>
            </a:r>
            <a:endParaRPr lang="en-US" sz="800" kern="0" dirty="0">
              <a:latin typeface="Courier New" panose="02070309020205020404" pitchFamily="49" charset="0"/>
            </a:endParaRP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if</a:t>
            </a:r>
            <a:r>
              <a:rPr lang="en-US" sz="800" kern="0" dirty="0">
                <a:latin typeface="Courier New" panose="02070309020205020404" pitchFamily="49" charset="0"/>
              </a:rPr>
              <a:t>(</a:t>
            </a:r>
            <a:r>
              <a:rPr lang="en-US" sz="800" b="1" kern="0" dirty="0" err="1">
                <a:solidFill>
                  <a:schemeClr val="accent2">
                    <a:lumMod val="60000"/>
                    <a:lumOff val="40000"/>
                  </a:schemeClr>
                </a:solidFill>
                <a:latin typeface="Courier New" panose="02070309020205020404" pitchFamily="49" charset="0"/>
              </a:rPr>
              <a:t>bernoulliTrial</a:t>
            </a:r>
            <a:r>
              <a:rPr lang="en-US" sz="800" kern="0" dirty="0">
                <a:latin typeface="Courier New" panose="02070309020205020404" pitchFamily="49" charset="0"/>
              </a:rPr>
              <a:t>(p=0.5, salt=</a:t>
            </a:r>
            <a:r>
              <a:rPr lang="en-US" sz="800" b="1" kern="0" dirty="0">
                <a:solidFill>
                  <a:srgbClr val="7030A0"/>
                </a:solidFill>
                <a:latin typeface="Courier New" panose="02070309020205020404" pitchFamily="49" charset="0"/>
              </a:rPr>
              <a:t>"flip”</a:t>
            </a:r>
            <a:r>
              <a:rPr lang="en-US" sz="800" kern="0" dirty="0">
                <a:latin typeface="Courier New" panose="02070309020205020404" pitchFamily="49" charset="0"/>
              </a:rPr>
              <a:t>, unit=</a:t>
            </a:r>
            <a:r>
              <a:rPr lang="en-US" sz="800" b="1" kern="0" dirty="0" err="1">
                <a:solidFill>
                  <a:schemeClr val="accent5">
                    <a:lumMod val="75000"/>
                  </a:schemeClr>
                </a:solidFill>
                <a:latin typeface="Courier New" panose="02070309020205020404" pitchFamily="49" charset="0"/>
              </a:rPr>
              <a:t>userid</a:t>
            </a:r>
            <a:r>
              <a:rPr lang="en-US" sz="800" kern="0" dirty="0">
                <a:latin typeface="Courier New" panose="02070309020205020404" pitchFamily="49" charset="0"/>
              </a:rPr>
              <a:t>)) {</a:t>
            </a:r>
            <a:endParaRPr lang="en-US" sz="800" b="1" kern="0" dirty="0">
              <a:solidFill>
                <a:srgbClr val="FF0000"/>
              </a:solidFill>
              <a:latin typeface="Courier New" panose="02070309020205020404" pitchFamily="49" charset="0"/>
            </a:endParaRP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msgA</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a:t>
            </a:r>
            <a:r>
              <a:rPr lang="en-US" sz="800" b="1" kern="0" dirty="0">
                <a:solidFill>
                  <a:srgbClr val="0070C0"/>
                </a:solidFill>
                <a:latin typeface="Courier New" panose="02070309020205020404" pitchFamily="49" charset="0"/>
              </a:rPr>
              <a:t>else </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msgB</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a:t>
            </a: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return </a:t>
            </a:r>
            <a:r>
              <a:rPr lang="en-US" sz="800" b="1" kern="0" dirty="0">
                <a:solidFill>
                  <a:schemeClr val="accent5">
                    <a:lumMod val="75000"/>
                  </a:schemeClr>
                </a:solidFill>
                <a:latin typeface="Courier New" panose="02070309020205020404" pitchFamily="49" charset="0"/>
              </a:rPr>
              <a:t>true;</a:t>
            </a:r>
            <a:endParaRPr lang="en-US" sz="800" kern="0" dirty="0">
              <a:latin typeface="Courier New" panose="02070309020205020404" pitchFamily="49" charset="0"/>
            </a:endParaRPr>
          </a:p>
        </p:txBody>
      </p:sp>
      <p:grpSp>
        <p:nvGrpSpPr>
          <p:cNvPr id="16" name="Group 15">
            <a:extLst>
              <a:ext uri="{FF2B5EF4-FFF2-40B4-BE49-F238E27FC236}">
                <a16:creationId xmlns:a16="http://schemas.microsoft.com/office/drawing/2014/main" id="{B9568FF6-CF6F-7344-B3D7-20F2E0EBE51B}"/>
              </a:ext>
            </a:extLst>
          </p:cNvPr>
          <p:cNvGrpSpPr/>
          <p:nvPr/>
        </p:nvGrpSpPr>
        <p:grpSpPr>
          <a:xfrm>
            <a:off x="3581400" y="1788259"/>
            <a:ext cx="1981200" cy="345341"/>
            <a:chOff x="76200" y="1303308"/>
            <a:chExt cx="4871987" cy="951591"/>
          </a:xfrm>
        </p:grpSpPr>
        <p:pic>
          <p:nvPicPr>
            <p:cNvPr id="12" name="Picture 11">
              <a:extLst>
                <a:ext uri="{FF2B5EF4-FFF2-40B4-BE49-F238E27FC236}">
                  <a16:creationId xmlns:a16="http://schemas.microsoft.com/office/drawing/2014/main" id="{4DB54602-821C-DA4F-8942-2A47AD824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1303308"/>
              <a:ext cx="4871987" cy="951591"/>
            </a:xfrm>
            <a:prstGeom prst="rect">
              <a:avLst/>
            </a:prstGeom>
          </p:spPr>
        </p:pic>
        <p:sp>
          <p:nvSpPr>
            <p:cNvPr id="15" name="Rectangle 14">
              <a:extLst>
                <a:ext uri="{FF2B5EF4-FFF2-40B4-BE49-F238E27FC236}">
                  <a16:creationId xmlns:a16="http://schemas.microsoft.com/office/drawing/2014/main" id="{F0B183EA-5B24-4545-A687-6612E820E803}"/>
                </a:ext>
              </a:extLst>
            </p:cNvPr>
            <p:cNvSpPr/>
            <p:nvPr/>
          </p:nvSpPr>
          <p:spPr bwMode="auto">
            <a:xfrm>
              <a:off x="4343400" y="137160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18" name="Group 17">
            <a:extLst>
              <a:ext uri="{FF2B5EF4-FFF2-40B4-BE49-F238E27FC236}">
                <a16:creationId xmlns:a16="http://schemas.microsoft.com/office/drawing/2014/main" id="{32300174-BE5F-0340-AC4F-598E86C042BA}"/>
              </a:ext>
            </a:extLst>
          </p:cNvPr>
          <p:cNvGrpSpPr/>
          <p:nvPr/>
        </p:nvGrpSpPr>
        <p:grpSpPr>
          <a:xfrm>
            <a:off x="3581400" y="2169259"/>
            <a:ext cx="1981200" cy="425042"/>
            <a:chOff x="85024" y="2347720"/>
            <a:chExt cx="4871987" cy="963519"/>
          </a:xfrm>
        </p:grpSpPr>
        <p:pic>
          <p:nvPicPr>
            <p:cNvPr id="13" name="Picture 12">
              <a:extLst>
                <a:ext uri="{FF2B5EF4-FFF2-40B4-BE49-F238E27FC236}">
                  <a16:creationId xmlns:a16="http://schemas.microsoft.com/office/drawing/2014/main" id="{A0CE92A2-5C28-C54F-9B22-13072E6E0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24" y="2347720"/>
              <a:ext cx="4871987" cy="963519"/>
            </a:xfrm>
            <a:prstGeom prst="rect">
              <a:avLst/>
            </a:prstGeom>
          </p:spPr>
        </p:pic>
        <p:sp>
          <p:nvSpPr>
            <p:cNvPr id="17" name="Rectangle 16">
              <a:extLst>
                <a:ext uri="{FF2B5EF4-FFF2-40B4-BE49-F238E27FC236}">
                  <a16:creationId xmlns:a16="http://schemas.microsoft.com/office/drawing/2014/main" id="{FCA2C155-112E-974B-A3A7-C501DE05E2F8}"/>
                </a:ext>
              </a:extLst>
            </p:cNvPr>
            <p:cNvSpPr/>
            <p:nvPr/>
          </p:nvSpPr>
          <p:spPr bwMode="auto">
            <a:xfrm>
              <a:off x="4346713" y="2415207"/>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21" name="Group 20">
            <a:extLst>
              <a:ext uri="{FF2B5EF4-FFF2-40B4-BE49-F238E27FC236}">
                <a16:creationId xmlns:a16="http://schemas.microsoft.com/office/drawing/2014/main" id="{813413D8-E1A7-864F-A977-6220F857A5CB}"/>
              </a:ext>
            </a:extLst>
          </p:cNvPr>
          <p:cNvGrpSpPr/>
          <p:nvPr/>
        </p:nvGrpSpPr>
        <p:grpSpPr>
          <a:xfrm>
            <a:off x="3581401" y="2624073"/>
            <a:ext cx="1981199" cy="423927"/>
            <a:chOff x="76200" y="3352800"/>
            <a:chExt cx="4871987" cy="937219"/>
          </a:xfrm>
        </p:grpSpPr>
        <p:pic>
          <p:nvPicPr>
            <p:cNvPr id="14" name="Picture 13">
              <a:extLst>
                <a:ext uri="{FF2B5EF4-FFF2-40B4-BE49-F238E27FC236}">
                  <a16:creationId xmlns:a16="http://schemas.microsoft.com/office/drawing/2014/main" id="{F8B9CFFC-FE2E-1C40-943F-7BED20D75F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3352800"/>
              <a:ext cx="4871987" cy="937219"/>
            </a:xfrm>
            <a:prstGeom prst="rect">
              <a:avLst/>
            </a:prstGeom>
          </p:spPr>
        </p:pic>
        <p:sp>
          <p:nvSpPr>
            <p:cNvPr id="19" name="Rectangle 18">
              <a:extLst>
                <a:ext uri="{FF2B5EF4-FFF2-40B4-BE49-F238E27FC236}">
                  <a16:creationId xmlns:a16="http://schemas.microsoft.com/office/drawing/2014/main" id="{7E06AC2B-E363-AE49-BBD1-A6650E0C19A2}"/>
                </a:ext>
              </a:extLst>
            </p:cNvPr>
            <p:cNvSpPr/>
            <p:nvPr/>
          </p:nvSpPr>
          <p:spPr bwMode="auto">
            <a:xfrm>
              <a:off x="4343400" y="340406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sp>
        <p:nvSpPr>
          <p:cNvPr id="22" name="TextBox 21">
            <a:extLst>
              <a:ext uri="{FF2B5EF4-FFF2-40B4-BE49-F238E27FC236}">
                <a16:creationId xmlns:a16="http://schemas.microsoft.com/office/drawing/2014/main" id="{AA57B4E2-AF6F-F549-A32B-EC3A894DA0C9}"/>
              </a:ext>
            </a:extLst>
          </p:cNvPr>
          <p:cNvSpPr txBox="1"/>
          <p:nvPr/>
        </p:nvSpPr>
        <p:spPr>
          <a:xfrm>
            <a:off x="1066800" y="4267200"/>
            <a:ext cx="1905000" cy="457200"/>
          </a:xfrm>
          <a:prstGeom prst="rect">
            <a:avLst/>
          </a:prstGeom>
          <a:noFill/>
        </p:spPr>
        <p:txBody>
          <a:bodyPr wrap="square" rtlCol="0">
            <a:spAutoFit/>
          </a:bodyPr>
          <a:lstStyle/>
          <a:p>
            <a:pPr algn="ctr"/>
            <a:r>
              <a:rPr lang="en-US" dirty="0"/>
              <a:t>Design</a:t>
            </a:r>
          </a:p>
        </p:txBody>
      </p:sp>
      <p:sp>
        <p:nvSpPr>
          <p:cNvPr id="23" name="TextBox 22">
            <a:extLst>
              <a:ext uri="{FF2B5EF4-FFF2-40B4-BE49-F238E27FC236}">
                <a16:creationId xmlns:a16="http://schemas.microsoft.com/office/drawing/2014/main" id="{3FEF276D-489F-B041-84A4-E6E82C991144}"/>
              </a:ext>
            </a:extLst>
          </p:cNvPr>
          <p:cNvSpPr txBox="1"/>
          <p:nvPr/>
        </p:nvSpPr>
        <p:spPr>
          <a:xfrm>
            <a:off x="3581400" y="4316896"/>
            <a:ext cx="1905000" cy="457200"/>
          </a:xfrm>
          <a:prstGeom prst="rect">
            <a:avLst/>
          </a:prstGeom>
          <a:noFill/>
        </p:spPr>
        <p:txBody>
          <a:bodyPr wrap="square" rtlCol="0">
            <a:spAutoFit/>
          </a:bodyPr>
          <a:lstStyle/>
          <a:p>
            <a:pPr algn="ctr"/>
            <a:r>
              <a:rPr lang="en-US" dirty="0"/>
              <a:t>Execution</a:t>
            </a:r>
          </a:p>
        </p:txBody>
      </p:sp>
      <p:sp>
        <p:nvSpPr>
          <p:cNvPr id="24" name="TextBox 23">
            <a:extLst>
              <a:ext uri="{FF2B5EF4-FFF2-40B4-BE49-F238E27FC236}">
                <a16:creationId xmlns:a16="http://schemas.microsoft.com/office/drawing/2014/main" id="{7F33150A-4DFA-2C42-ADA8-8A04B929BF21}"/>
              </a:ext>
            </a:extLst>
          </p:cNvPr>
          <p:cNvSpPr txBox="1"/>
          <p:nvPr/>
        </p:nvSpPr>
        <p:spPr>
          <a:xfrm>
            <a:off x="5943600" y="4270513"/>
            <a:ext cx="1905000" cy="457200"/>
          </a:xfrm>
          <a:prstGeom prst="rect">
            <a:avLst/>
          </a:prstGeom>
          <a:noFill/>
        </p:spPr>
        <p:txBody>
          <a:bodyPr wrap="square" rtlCol="0">
            <a:spAutoFit/>
          </a:bodyPr>
          <a:lstStyle/>
          <a:p>
            <a:pPr algn="ctr"/>
            <a:r>
              <a:rPr lang="en-US" dirty="0"/>
              <a:t>Analysis</a:t>
            </a:r>
          </a:p>
        </p:txBody>
      </p:sp>
      <p:sp>
        <p:nvSpPr>
          <p:cNvPr id="25" name="TextBox 24">
            <a:extLst>
              <a:ext uri="{FF2B5EF4-FFF2-40B4-BE49-F238E27FC236}">
                <a16:creationId xmlns:a16="http://schemas.microsoft.com/office/drawing/2014/main" id="{4867C721-5677-FE46-B02A-8556FD752909}"/>
              </a:ext>
            </a:extLst>
          </p:cNvPr>
          <p:cNvSpPr txBox="1"/>
          <p:nvPr/>
        </p:nvSpPr>
        <p:spPr>
          <a:xfrm>
            <a:off x="1219200" y="3654623"/>
            <a:ext cx="1600200" cy="307777"/>
          </a:xfrm>
          <a:prstGeom prst="rect">
            <a:avLst/>
          </a:prstGeom>
          <a:noFill/>
        </p:spPr>
        <p:txBody>
          <a:bodyPr wrap="square" rtlCol="0">
            <a:spAutoFit/>
          </a:bodyPr>
          <a:lstStyle/>
          <a:p>
            <a:r>
              <a:rPr lang="en-US" sz="1400" dirty="0" err="1">
                <a:latin typeface="Courier" pitchFamily="2" charset="0"/>
              </a:rPr>
              <a:t>buy_times.po</a:t>
            </a:r>
            <a:endParaRPr lang="en-US" sz="1400" dirty="0">
              <a:latin typeface="Courier" pitchFamily="2" charset="0"/>
            </a:endParaRPr>
          </a:p>
        </p:txBody>
      </p:sp>
      <p:pic>
        <p:nvPicPr>
          <p:cNvPr id="1026" name="Picture 2" descr="Image result for stick figures images">
            <a:extLst>
              <a:ext uri="{FF2B5EF4-FFF2-40B4-BE49-F238E27FC236}">
                <a16:creationId xmlns:a16="http://schemas.microsoft.com/office/drawing/2014/main" id="{5A8EE4EF-B1EC-6E42-A554-FAE98692A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1" y="3322795"/>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stick figures images">
            <a:extLst>
              <a:ext uri="{FF2B5EF4-FFF2-40B4-BE49-F238E27FC236}">
                <a16:creationId xmlns:a16="http://schemas.microsoft.com/office/drawing/2014/main" id="{EADF7814-61D6-444A-BC76-69ABD4DEFD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908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stick figures images">
            <a:extLst>
              <a:ext uri="{FF2B5EF4-FFF2-40B4-BE49-F238E27FC236}">
                <a16:creationId xmlns:a16="http://schemas.microsoft.com/office/drawing/2014/main" id="{2418AF0A-0D61-1E4E-85DB-1B7F2D1480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361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DC39E34B-F94E-CC48-AC23-BFE1EB241CAE}"/>
              </a:ext>
            </a:extLst>
          </p:cNvPr>
          <p:cNvCxnSpPr>
            <a:endCxn id="1026" idx="0"/>
          </p:cNvCxnSpPr>
          <p:nvPr/>
        </p:nvCxnSpPr>
        <p:spPr bwMode="auto">
          <a:xfrm>
            <a:off x="3925193" y="3048000"/>
            <a:ext cx="0" cy="2747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3BE53C87-3E07-F74B-A801-1232E2D93560}"/>
              </a:ext>
            </a:extLst>
          </p:cNvPr>
          <p:cNvCxnSpPr>
            <a:cxnSpLocks/>
            <a:stCxn id="14" idx="0"/>
          </p:cNvCxnSpPr>
          <p:nvPr/>
        </p:nvCxnSpPr>
        <p:spPr bwMode="auto">
          <a:xfrm>
            <a:off x="4572001" y="2624073"/>
            <a:ext cx="0" cy="698722"/>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1C3BB59C-6CCE-1D42-8385-C4A338EE50AF}"/>
              </a:ext>
            </a:extLst>
          </p:cNvPr>
          <p:cNvCxnSpPr>
            <a:cxnSpLocks/>
          </p:cNvCxnSpPr>
          <p:nvPr/>
        </p:nvCxnSpPr>
        <p:spPr bwMode="auto">
          <a:xfrm>
            <a:off x="5188317" y="2133600"/>
            <a:ext cx="0" cy="11891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 name="TextBox 44">
            <a:extLst>
              <a:ext uri="{FF2B5EF4-FFF2-40B4-BE49-F238E27FC236}">
                <a16:creationId xmlns:a16="http://schemas.microsoft.com/office/drawing/2014/main" id="{4CC4ABFB-41DB-8B4E-A47A-273D8CA5E73B}"/>
              </a:ext>
            </a:extLst>
          </p:cNvPr>
          <p:cNvSpPr txBox="1"/>
          <p:nvPr/>
        </p:nvSpPr>
        <p:spPr>
          <a:xfrm>
            <a:off x="5867400" y="1775791"/>
            <a:ext cx="2057400" cy="646331"/>
          </a:xfrm>
          <a:prstGeom prst="rect">
            <a:avLst/>
          </a:prstGeom>
          <a:noFill/>
        </p:spPr>
        <p:txBody>
          <a:bodyPr wrap="square" rtlCol="0">
            <a:spAutoFit/>
          </a:bodyPr>
          <a:lstStyle/>
          <a:p>
            <a:r>
              <a:rPr lang="en-US" sz="1200" dirty="0" err="1"/>
              <a:t>Avg</a:t>
            </a:r>
            <a:r>
              <a:rPr lang="en-US" sz="1200" dirty="0"/>
              <a:t>(Y | message=</a:t>
            </a:r>
            <a:r>
              <a:rPr lang="en-US" sz="1200" dirty="0" err="1"/>
              <a:t>msgA</a:t>
            </a:r>
            <a:r>
              <a:rPr lang="en-US" sz="1200" dirty="0"/>
              <a:t>) – </a:t>
            </a:r>
          </a:p>
          <a:p>
            <a:r>
              <a:rPr lang="en-US" sz="1200" dirty="0" err="1"/>
              <a:t>Avg</a:t>
            </a:r>
            <a:r>
              <a:rPr lang="en-US" sz="1200" dirty="0"/>
              <a:t>(Y | message=</a:t>
            </a:r>
            <a:r>
              <a:rPr lang="en-US" sz="1200" dirty="0" err="1"/>
              <a:t>msgB</a:t>
            </a:r>
            <a:r>
              <a:rPr lang="en-US" sz="1200" dirty="0"/>
              <a:t>)</a:t>
            </a:r>
          </a:p>
        </p:txBody>
      </p:sp>
      <p:pic>
        <p:nvPicPr>
          <p:cNvPr id="1032" name="Picture 8" descr="https://upload.wikimedia.org/wikipedia/en/0/0f/FuturamaProfessorFarnsworth.png">
            <a:extLst>
              <a:ext uri="{FF2B5EF4-FFF2-40B4-BE49-F238E27FC236}">
                <a16:creationId xmlns:a16="http://schemas.microsoft.com/office/drawing/2014/main" id="{EC17CCB8-4906-2343-A18D-79337BD58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7438" y="2582612"/>
            <a:ext cx="927993" cy="152669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a:extLst>
              <a:ext uri="{FF2B5EF4-FFF2-40B4-BE49-F238E27FC236}">
                <a16:creationId xmlns:a16="http://schemas.microsoft.com/office/drawing/2014/main" id="{1B1EED03-6EA2-204E-9B76-14925B570C69}"/>
              </a:ext>
            </a:extLst>
          </p:cNvPr>
          <p:cNvCxnSpPr>
            <a:stCxn id="11" idx="2"/>
            <a:endCxn id="8" idx="2"/>
          </p:cNvCxnSpPr>
          <p:nvPr/>
        </p:nvCxnSpPr>
        <p:spPr bwMode="auto">
          <a:xfrm rot="16200000" flipH="1">
            <a:off x="3277428" y="3544128"/>
            <a:ext cx="12700" cy="2512943"/>
          </a:xfrm>
          <a:prstGeom prst="curvedConnector3">
            <a:avLst>
              <a:gd name="adj1" fmla="val 4042638"/>
            </a:avLst>
          </a:prstGeom>
          <a:solidFill>
            <a:schemeClr val="accent1"/>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Curved Connector 32">
            <a:extLst>
              <a:ext uri="{FF2B5EF4-FFF2-40B4-BE49-F238E27FC236}">
                <a16:creationId xmlns:a16="http://schemas.microsoft.com/office/drawing/2014/main" id="{43B09B73-E68B-784E-8598-C1B523A0F597}"/>
              </a:ext>
            </a:extLst>
          </p:cNvPr>
          <p:cNvCxnSpPr>
            <a:cxnSpLocks/>
            <a:stCxn id="5" idx="2"/>
            <a:endCxn id="9" idx="2"/>
          </p:cNvCxnSpPr>
          <p:nvPr/>
        </p:nvCxnSpPr>
        <p:spPr bwMode="auto">
          <a:xfrm rot="16200000" flipH="1">
            <a:off x="4457700" y="2362200"/>
            <a:ext cx="12700" cy="4876800"/>
          </a:xfrm>
          <a:prstGeom prst="curvedConnector3">
            <a:avLst>
              <a:gd name="adj1" fmla="val 7819677"/>
            </a:avLst>
          </a:prstGeom>
          <a:solidFill>
            <a:schemeClr val="accent1"/>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Lightning Bolt 31">
            <a:extLst>
              <a:ext uri="{FF2B5EF4-FFF2-40B4-BE49-F238E27FC236}">
                <a16:creationId xmlns:a16="http://schemas.microsoft.com/office/drawing/2014/main" id="{7F3D691B-4536-0E45-B8CE-9C2903A9303D}"/>
              </a:ext>
            </a:extLst>
          </p:cNvPr>
          <p:cNvSpPr/>
          <p:nvPr/>
        </p:nvSpPr>
        <p:spPr bwMode="auto">
          <a:xfrm>
            <a:off x="3078223" y="5021099"/>
            <a:ext cx="503177" cy="533124"/>
          </a:xfrm>
          <a:prstGeom prst="lightningBol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40" name="Lightning Bolt 39">
            <a:extLst>
              <a:ext uri="{FF2B5EF4-FFF2-40B4-BE49-F238E27FC236}">
                <a16:creationId xmlns:a16="http://schemas.microsoft.com/office/drawing/2014/main" id="{C252F20E-C189-1F44-8D95-974A0D3A4860}"/>
              </a:ext>
            </a:extLst>
          </p:cNvPr>
          <p:cNvSpPr/>
          <p:nvPr/>
        </p:nvSpPr>
        <p:spPr bwMode="auto">
          <a:xfrm>
            <a:off x="4379081" y="5486450"/>
            <a:ext cx="503177" cy="533124"/>
          </a:xfrm>
          <a:prstGeom prst="lightningBol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pic>
        <p:nvPicPr>
          <p:cNvPr id="3" name="Audio 2">
            <a:hlinkClick r:id="" action="ppaction://media"/>
            <a:extLst>
              <a:ext uri="{FF2B5EF4-FFF2-40B4-BE49-F238E27FC236}">
                <a16:creationId xmlns:a16="http://schemas.microsoft.com/office/drawing/2014/main" id="{9752A2CD-5C5D-764C-BB90-51B137C8093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26525695"/>
      </p:ext>
    </p:extLst>
  </p:cSld>
  <p:clrMapOvr>
    <a:masterClrMapping/>
  </p:clrMapOvr>
  <mc:AlternateContent xmlns:mc="http://schemas.openxmlformats.org/markup-compatibility/2006" xmlns:p14="http://schemas.microsoft.com/office/powerpoint/2010/main">
    <mc:Choice Requires="p14">
      <p:transition spd="slow" p14:dur="2000" advTm="33107"/>
    </mc:Choice>
    <mc:Fallback xmlns="">
      <p:transition spd="slow" advTm="3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32" grpId="0" animBg="1"/>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7E05-F1BA-CD49-8312-49CACFA3976E}"/>
              </a:ext>
            </a:extLst>
          </p:cNvPr>
          <p:cNvSpPr>
            <a:spLocks noGrp="1"/>
          </p:cNvSpPr>
          <p:nvPr>
            <p:ph type="title"/>
          </p:nvPr>
        </p:nvSpPr>
        <p:spPr/>
        <p:txBody>
          <a:bodyPr/>
          <a:lstStyle/>
          <a:p>
            <a:r>
              <a:rPr lang="en-US" dirty="0"/>
              <a:t>What can we reason about without user data?</a:t>
            </a:r>
          </a:p>
        </p:txBody>
      </p:sp>
      <p:sp>
        <p:nvSpPr>
          <p:cNvPr id="5" name="Rectangle 4">
            <a:extLst>
              <a:ext uri="{FF2B5EF4-FFF2-40B4-BE49-F238E27FC236}">
                <a16:creationId xmlns:a16="http://schemas.microsoft.com/office/drawing/2014/main" id="{2762D5EC-F842-A345-A804-6C26FAAA6418}"/>
              </a:ext>
            </a:extLst>
          </p:cNvPr>
          <p:cNvSpPr/>
          <p:nvPr/>
        </p:nvSpPr>
        <p:spPr bwMode="auto">
          <a:xfrm>
            <a:off x="9906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Rectangle 7">
            <a:extLst>
              <a:ext uri="{FF2B5EF4-FFF2-40B4-BE49-F238E27FC236}">
                <a16:creationId xmlns:a16="http://schemas.microsoft.com/office/drawing/2014/main" id="{AEEC366A-EC53-2140-8119-7E7E21CE6021}"/>
              </a:ext>
            </a:extLst>
          </p:cNvPr>
          <p:cNvSpPr/>
          <p:nvPr/>
        </p:nvSpPr>
        <p:spPr bwMode="auto">
          <a:xfrm>
            <a:off x="35052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9" name="Rectangle 8">
            <a:extLst>
              <a:ext uri="{FF2B5EF4-FFF2-40B4-BE49-F238E27FC236}">
                <a16:creationId xmlns:a16="http://schemas.microsoft.com/office/drawing/2014/main" id="{66DC7B10-CD8E-F440-9F80-42558EAA1213}"/>
              </a:ext>
            </a:extLst>
          </p:cNvPr>
          <p:cNvSpPr/>
          <p:nvPr/>
        </p:nvSpPr>
        <p:spPr bwMode="auto">
          <a:xfrm>
            <a:off x="58674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1" name="Content Placeholder 2">
            <a:extLst>
              <a:ext uri="{FF2B5EF4-FFF2-40B4-BE49-F238E27FC236}">
                <a16:creationId xmlns:a16="http://schemas.microsoft.com/office/drawing/2014/main" id="{201D79D6-6499-D54C-AE07-95E15EF9837F}"/>
              </a:ext>
            </a:extLst>
          </p:cNvPr>
          <p:cNvSpPr txBox="1">
            <a:spLocks/>
          </p:cNvSpPr>
          <p:nvPr/>
        </p:nvSpPr>
        <p:spPr bwMode="auto">
          <a:xfrm>
            <a:off x="990600" y="1779104"/>
            <a:ext cx="2060713" cy="30214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800" kern="0" dirty="0" err="1">
                <a:latin typeface="Courier New" panose="02070309020205020404" pitchFamily="49" charset="0"/>
              </a:rPr>
              <a:t>msgA</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"Give the Times";</a:t>
            </a:r>
          </a:p>
          <a:p>
            <a:pPr marL="0" indent="0">
              <a:buNone/>
            </a:pPr>
            <a:r>
              <a:rPr lang="en-US" sz="800" kern="0" dirty="0" err="1">
                <a:latin typeface="Courier New" panose="02070309020205020404" pitchFamily="49" charset="0"/>
              </a:rPr>
              <a:t>msgB</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"Play the Crossword";</a:t>
            </a:r>
            <a:endParaRPr lang="en-US" sz="800" kern="0" dirty="0">
              <a:latin typeface="Courier New" panose="02070309020205020404" pitchFamily="49" charset="0"/>
            </a:endParaRP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if</a:t>
            </a:r>
            <a:r>
              <a:rPr lang="en-US" sz="800" kern="0" dirty="0">
                <a:latin typeface="Courier New" panose="02070309020205020404" pitchFamily="49" charset="0"/>
              </a:rPr>
              <a:t>(</a:t>
            </a:r>
            <a:r>
              <a:rPr lang="en-US" sz="800" b="1" kern="0" dirty="0" err="1">
                <a:solidFill>
                  <a:schemeClr val="accent2">
                    <a:lumMod val="60000"/>
                    <a:lumOff val="40000"/>
                  </a:schemeClr>
                </a:solidFill>
                <a:latin typeface="Courier New" panose="02070309020205020404" pitchFamily="49" charset="0"/>
              </a:rPr>
              <a:t>bernoulliTrial</a:t>
            </a:r>
            <a:r>
              <a:rPr lang="en-US" sz="800" kern="0" dirty="0">
                <a:latin typeface="Courier New" panose="02070309020205020404" pitchFamily="49" charset="0"/>
              </a:rPr>
              <a:t>(p=0.5, salt=</a:t>
            </a:r>
            <a:r>
              <a:rPr lang="en-US" sz="800" b="1" kern="0" dirty="0">
                <a:solidFill>
                  <a:srgbClr val="7030A0"/>
                </a:solidFill>
                <a:latin typeface="Courier New" panose="02070309020205020404" pitchFamily="49" charset="0"/>
              </a:rPr>
              <a:t>"flip”</a:t>
            </a:r>
            <a:r>
              <a:rPr lang="en-US" sz="800" kern="0" dirty="0">
                <a:latin typeface="Courier New" panose="02070309020205020404" pitchFamily="49" charset="0"/>
              </a:rPr>
              <a:t>, unit=</a:t>
            </a:r>
            <a:r>
              <a:rPr lang="en-US" sz="800" b="1" kern="0" dirty="0" err="1">
                <a:solidFill>
                  <a:schemeClr val="accent5">
                    <a:lumMod val="75000"/>
                  </a:schemeClr>
                </a:solidFill>
                <a:latin typeface="Courier New" panose="02070309020205020404" pitchFamily="49" charset="0"/>
              </a:rPr>
              <a:t>userid</a:t>
            </a:r>
            <a:r>
              <a:rPr lang="en-US" sz="800" kern="0" dirty="0">
                <a:latin typeface="Courier New" panose="02070309020205020404" pitchFamily="49" charset="0"/>
              </a:rPr>
              <a:t>)) {</a:t>
            </a:r>
            <a:endParaRPr lang="en-US" sz="800" b="1" kern="0" dirty="0">
              <a:solidFill>
                <a:srgbClr val="FF0000"/>
              </a:solidFill>
              <a:latin typeface="Courier New" panose="02070309020205020404" pitchFamily="49" charset="0"/>
            </a:endParaRP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msgA</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a:t>
            </a:r>
            <a:r>
              <a:rPr lang="en-US" sz="800" b="1" kern="0" dirty="0">
                <a:solidFill>
                  <a:srgbClr val="0070C0"/>
                </a:solidFill>
                <a:latin typeface="Courier New" panose="02070309020205020404" pitchFamily="49" charset="0"/>
              </a:rPr>
              <a:t>else </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msgB</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a:t>
            </a: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return </a:t>
            </a:r>
            <a:r>
              <a:rPr lang="en-US" sz="800" b="1" kern="0" dirty="0">
                <a:solidFill>
                  <a:schemeClr val="accent5">
                    <a:lumMod val="75000"/>
                  </a:schemeClr>
                </a:solidFill>
                <a:latin typeface="Courier New" panose="02070309020205020404" pitchFamily="49" charset="0"/>
              </a:rPr>
              <a:t>true;</a:t>
            </a:r>
            <a:endParaRPr lang="en-US" sz="800" kern="0" dirty="0">
              <a:latin typeface="Courier New" panose="02070309020205020404" pitchFamily="49" charset="0"/>
            </a:endParaRPr>
          </a:p>
        </p:txBody>
      </p:sp>
      <p:grpSp>
        <p:nvGrpSpPr>
          <p:cNvPr id="16" name="Group 15">
            <a:extLst>
              <a:ext uri="{FF2B5EF4-FFF2-40B4-BE49-F238E27FC236}">
                <a16:creationId xmlns:a16="http://schemas.microsoft.com/office/drawing/2014/main" id="{B9568FF6-CF6F-7344-B3D7-20F2E0EBE51B}"/>
              </a:ext>
            </a:extLst>
          </p:cNvPr>
          <p:cNvGrpSpPr/>
          <p:nvPr/>
        </p:nvGrpSpPr>
        <p:grpSpPr>
          <a:xfrm>
            <a:off x="3581400" y="1788259"/>
            <a:ext cx="1981200" cy="345341"/>
            <a:chOff x="76200" y="1303308"/>
            <a:chExt cx="4871987" cy="951591"/>
          </a:xfrm>
        </p:grpSpPr>
        <p:pic>
          <p:nvPicPr>
            <p:cNvPr id="12" name="Picture 11">
              <a:extLst>
                <a:ext uri="{FF2B5EF4-FFF2-40B4-BE49-F238E27FC236}">
                  <a16:creationId xmlns:a16="http://schemas.microsoft.com/office/drawing/2014/main" id="{4DB54602-821C-DA4F-8942-2A47AD824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1303308"/>
              <a:ext cx="4871987" cy="951591"/>
            </a:xfrm>
            <a:prstGeom prst="rect">
              <a:avLst/>
            </a:prstGeom>
          </p:spPr>
        </p:pic>
        <p:sp>
          <p:nvSpPr>
            <p:cNvPr id="15" name="Rectangle 14">
              <a:extLst>
                <a:ext uri="{FF2B5EF4-FFF2-40B4-BE49-F238E27FC236}">
                  <a16:creationId xmlns:a16="http://schemas.microsoft.com/office/drawing/2014/main" id="{F0B183EA-5B24-4545-A687-6612E820E803}"/>
                </a:ext>
              </a:extLst>
            </p:cNvPr>
            <p:cNvSpPr/>
            <p:nvPr/>
          </p:nvSpPr>
          <p:spPr bwMode="auto">
            <a:xfrm>
              <a:off x="4343400" y="137160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18" name="Group 17">
            <a:extLst>
              <a:ext uri="{FF2B5EF4-FFF2-40B4-BE49-F238E27FC236}">
                <a16:creationId xmlns:a16="http://schemas.microsoft.com/office/drawing/2014/main" id="{32300174-BE5F-0340-AC4F-598E86C042BA}"/>
              </a:ext>
            </a:extLst>
          </p:cNvPr>
          <p:cNvGrpSpPr/>
          <p:nvPr/>
        </p:nvGrpSpPr>
        <p:grpSpPr>
          <a:xfrm>
            <a:off x="3581400" y="2169259"/>
            <a:ext cx="1981200" cy="425042"/>
            <a:chOff x="85024" y="2347720"/>
            <a:chExt cx="4871987" cy="963519"/>
          </a:xfrm>
        </p:grpSpPr>
        <p:pic>
          <p:nvPicPr>
            <p:cNvPr id="13" name="Picture 12">
              <a:extLst>
                <a:ext uri="{FF2B5EF4-FFF2-40B4-BE49-F238E27FC236}">
                  <a16:creationId xmlns:a16="http://schemas.microsoft.com/office/drawing/2014/main" id="{A0CE92A2-5C28-C54F-9B22-13072E6E0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24" y="2347720"/>
              <a:ext cx="4871987" cy="963519"/>
            </a:xfrm>
            <a:prstGeom prst="rect">
              <a:avLst/>
            </a:prstGeom>
          </p:spPr>
        </p:pic>
        <p:sp>
          <p:nvSpPr>
            <p:cNvPr id="17" name="Rectangle 16">
              <a:extLst>
                <a:ext uri="{FF2B5EF4-FFF2-40B4-BE49-F238E27FC236}">
                  <a16:creationId xmlns:a16="http://schemas.microsoft.com/office/drawing/2014/main" id="{FCA2C155-112E-974B-A3A7-C501DE05E2F8}"/>
                </a:ext>
              </a:extLst>
            </p:cNvPr>
            <p:cNvSpPr/>
            <p:nvPr/>
          </p:nvSpPr>
          <p:spPr bwMode="auto">
            <a:xfrm>
              <a:off x="4346713" y="2415207"/>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21" name="Group 20">
            <a:extLst>
              <a:ext uri="{FF2B5EF4-FFF2-40B4-BE49-F238E27FC236}">
                <a16:creationId xmlns:a16="http://schemas.microsoft.com/office/drawing/2014/main" id="{813413D8-E1A7-864F-A977-6220F857A5CB}"/>
              </a:ext>
            </a:extLst>
          </p:cNvPr>
          <p:cNvGrpSpPr/>
          <p:nvPr/>
        </p:nvGrpSpPr>
        <p:grpSpPr>
          <a:xfrm>
            <a:off x="3581401" y="2624073"/>
            <a:ext cx="1981199" cy="423927"/>
            <a:chOff x="76200" y="3352800"/>
            <a:chExt cx="4871987" cy="937219"/>
          </a:xfrm>
        </p:grpSpPr>
        <p:pic>
          <p:nvPicPr>
            <p:cNvPr id="14" name="Picture 13">
              <a:extLst>
                <a:ext uri="{FF2B5EF4-FFF2-40B4-BE49-F238E27FC236}">
                  <a16:creationId xmlns:a16="http://schemas.microsoft.com/office/drawing/2014/main" id="{F8B9CFFC-FE2E-1C40-943F-7BED20D75F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3352800"/>
              <a:ext cx="4871987" cy="937219"/>
            </a:xfrm>
            <a:prstGeom prst="rect">
              <a:avLst/>
            </a:prstGeom>
          </p:spPr>
        </p:pic>
        <p:sp>
          <p:nvSpPr>
            <p:cNvPr id="19" name="Rectangle 18">
              <a:extLst>
                <a:ext uri="{FF2B5EF4-FFF2-40B4-BE49-F238E27FC236}">
                  <a16:creationId xmlns:a16="http://schemas.microsoft.com/office/drawing/2014/main" id="{7E06AC2B-E363-AE49-BBD1-A6650E0C19A2}"/>
                </a:ext>
              </a:extLst>
            </p:cNvPr>
            <p:cNvSpPr/>
            <p:nvPr/>
          </p:nvSpPr>
          <p:spPr bwMode="auto">
            <a:xfrm>
              <a:off x="4343400" y="340406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sp>
        <p:nvSpPr>
          <p:cNvPr id="22" name="TextBox 21">
            <a:extLst>
              <a:ext uri="{FF2B5EF4-FFF2-40B4-BE49-F238E27FC236}">
                <a16:creationId xmlns:a16="http://schemas.microsoft.com/office/drawing/2014/main" id="{AA57B4E2-AF6F-F549-A32B-EC3A894DA0C9}"/>
              </a:ext>
            </a:extLst>
          </p:cNvPr>
          <p:cNvSpPr txBox="1"/>
          <p:nvPr/>
        </p:nvSpPr>
        <p:spPr>
          <a:xfrm>
            <a:off x="1066800" y="4267200"/>
            <a:ext cx="1905000" cy="457200"/>
          </a:xfrm>
          <a:prstGeom prst="rect">
            <a:avLst/>
          </a:prstGeom>
          <a:noFill/>
        </p:spPr>
        <p:txBody>
          <a:bodyPr wrap="square" rtlCol="0">
            <a:spAutoFit/>
          </a:bodyPr>
          <a:lstStyle/>
          <a:p>
            <a:pPr algn="ctr"/>
            <a:r>
              <a:rPr lang="en-US" dirty="0"/>
              <a:t>Design</a:t>
            </a:r>
          </a:p>
        </p:txBody>
      </p:sp>
      <p:sp>
        <p:nvSpPr>
          <p:cNvPr id="23" name="TextBox 22">
            <a:extLst>
              <a:ext uri="{FF2B5EF4-FFF2-40B4-BE49-F238E27FC236}">
                <a16:creationId xmlns:a16="http://schemas.microsoft.com/office/drawing/2014/main" id="{3FEF276D-489F-B041-84A4-E6E82C991144}"/>
              </a:ext>
            </a:extLst>
          </p:cNvPr>
          <p:cNvSpPr txBox="1"/>
          <p:nvPr/>
        </p:nvSpPr>
        <p:spPr>
          <a:xfrm>
            <a:off x="3581400" y="4316896"/>
            <a:ext cx="1905000" cy="457200"/>
          </a:xfrm>
          <a:prstGeom prst="rect">
            <a:avLst/>
          </a:prstGeom>
          <a:noFill/>
        </p:spPr>
        <p:txBody>
          <a:bodyPr wrap="square" rtlCol="0">
            <a:spAutoFit/>
          </a:bodyPr>
          <a:lstStyle/>
          <a:p>
            <a:pPr algn="ctr"/>
            <a:r>
              <a:rPr lang="en-US" dirty="0"/>
              <a:t>Execution</a:t>
            </a:r>
          </a:p>
        </p:txBody>
      </p:sp>
      <p:sp>
        <p:nvSpPr>
          <p:cNvPr id="24" name="TextBox 23">
            <a:extLst>
              <a:ext uri="{FF2B5EF4-FFF2-40B4-BE49-F238E27FC236}">
                <a16:creationId xmlns:a16="http://schemas.microsoft.com/office/drawing/2014/main" id="{7F33150A-4DFA-2C42-ADA8-8A04B929BF21}"/>
              </a:ext>
            </a:extLst>
          </p:cNvPr>
          <p:cNvSpPr txBox="1"/>
          <p:nvPr/>
        </p:nvSpPr>
        <p:spPr>
          <a:xfrm>
            <a:off x="5943600" y="4270513"/>
            <a:ext cx="1905000" cy="457200"/>
          </a:xfrm>
          <a:prstGeom prst="rect">
            <a:avLst/>
          </a:prstGeom>
          <a:noFill/>
        </p:spPr>
        <p:txBody>
          <a:bodyPr wrap="square" rtlCol="0">
            <a:spAutoFit/>
          </a:bodyPr>
          <a:lstStyle/>
          <a:p>
            <a:pPr algn="ctr"/>
            <a:r>
              <a:rPr lang="en-US" dirty="0"/>
              <a:t>Analysis</a:t>
            </a:r>
          </a:p>
        </p:txBody>
      </p:sp>
      <p:sp>
        <p:nvSpPr>
          <p:cNvPr id="25" name="TextBox 24">
            <a:extLst>
              <a:ext uri="{FF2B5EF4-FFF2-40B4-BE49-F238E27FC236}">
                <a16:creationId xmlns:a16="http://schemas.microsoft.com/office/drawing/2014/main" id="{4867C721-5677-FE46-B02A-8556FD752909}"/>
              </a:ext>
            </a:extLst>
          </p:cNvPr>
          <p:cNvSpPr txBox="1"/>
          <p:nvPr/>
        </p:nvSpPr>
        <p:spPr>
          <a:xfrm>
            <a:off x="1219200" y="3654623"/>
            <a:ext cx="1600200" cy="307777"/>
          </a:xfrm>
          <a:prstGeom prst="rect">
            <a:avLst/>
          </a:prstGeom>
          <a:noFill/>
        </p:spPr>
        <p:txBody>
          <a:bodyPr wrap="square" rtlCol="0">
            <a:spAutoFit/>
          </a:bodyPr>
          <a:lstStyle/>
          <a:p>
            <a:r>
              <a:rPr lang="en-US" sz="1400" dirty="0" err="1">
                <a:latin typeface="Courier" pitchFamily="2" charset="0"/>
              </a:rPr>
              <a:t>buy_times.po</a:t>
            </a:r>
            <a:endParaRPr lang="en-US" sz="1400" dirty="0">
              <a:latin typeface="Courier" pitchFamily="2" charset="0"/>
            </a:endParaRPr>
          </a:p>
        </p:txBody>
      </p:sp>
      <p:pic>
        <p:nvPicPr>
          <p:cNvPr id="1026" name="Picture 2" descr="Image result for stick figures images">
            <a:extLst>
              <a:ext uri="{FF2B5EF4-FFF2-40B4-BE49-F238E27FC236}">
                <a16:creationId xmlns:a16="http://schemas.microsoft.com/office/drawing/2014/main" id="{5A8EE4EF-B1EC-6E42-A554-FAE98692A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1" y="3322795"/>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stick figures images">
            <a:extLst>
              <a:ext uri="{FF2B5EF4-FFF2-40B4-BE49-F238E27FC236}">
                <a16:creationId xmlns:a16="http://schemas.microsoft.com/office/drawing/2014/main" id="{EADF7814-61D6-444A-BC76-69ABD4DEFD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908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stick figures images">
            <a:extLst>
              <a:ext uri="{FF2B5EF4-FFF2-40B4-BE49-F238E27FC236}">
                <a16:creationId xmlns:a16="http://schemas.microsoft.com/office/drawing/2014/main" id="{2418AF0A-0D61-1E4E-85DB-1B7F2D1480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361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DC39E34B-F94E-CC48-AC23-BFE1EB241CAE}"/>
              </a:ext>
            </a:extLst>
          </p:cNvPr>
          <p:cNvCxnSpPr>
            <a:endCxn id="1026" idx="0"/>
          </p:cNvCxnSpPr>
          <p:nvPr/>
        </p:nvCxnSpPr>
        <p:spPr bwMode="auto">
          <a:xfrm>
            <a:off x="3925193" y="3048000"/>
            <a:ext cx="0" cy="2747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3BE53C87-3E07-F74B-A801-1232E2D93560}"/>
              </a:ext>
            </a:extLst>
          </p:cNvPr>
          <p:cNvCxnSpPr>
            <a:cxnSpLocks/>
            <a:stCxn id="14" idx="0"/>
          </p:cNvCxnSpPr>
          <p:nvPr/>
        </p:nvCxnSpPr>
        <p:spPr bwMode="auto">
          <a:xfrm>
            <a:off x="4572001" y="2624073"/>
            <a:ext cx="0" cy="698722"/>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1C3BB59C-6CCE-1D42-8385-C4A338EE50AF}"/>
              </a:ext>
            </a:extLst>
          </p:cNvPr>
          <p:cNvCxnSpPr>
            <a:cxnSpLocks/>
          </p:cNvCxnSpPr>
          <p:nvPr/>
        </p:nvCxnSpPr>
        <p:spPr bwMode="auto">
          <a:xfrm>
            <a:off x="5188317" y="2133600"/>
            <a:ext cx="0" cy="11891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 name="TextBox 44">
            <a:extLst>
              <a:ext uri="{FF2B5EF4-FFF2-40B4-BE49-F238E27FC236}">
                <a16:creationId xmlns:a16="http://schemas.microsoft.com/office/drawing/2014/main" id="{4CC4ABFB-41DB-8B4E-A47A-273D8CA5E73B}"/>
              </a:ext>
            </a:extLst>
          </p:cNvPr>
          <p:cNvSpPr txBox="1"/>
          <p:nvPr/>
        </p:nvSpPr>
        <p:spPr>
          <a:xfrm>
            <a:off x="5867400" y="1775791"/>
            <a:ext cx="2057400" cy="646331"/>
          </a:xfrm>
          <a:prstGeom prst="rect">
            <a:avLst/>
          </a:prstGeom>
          <a:noFill/>
        </p:spPr>
        <p:txBody>
          <a:bodyPr wrap="square" rtlCol="0">
            <a:spAutoFit/>
          </a:bodyPr>
          <a:lstStyle/>
          <a:p>
            <a:r>
              <a:rPr lang="en-US" sz="1200" dirty="0" err="1"/>
              <a:t>Avg</a:t>
            </a:r>
            <a:r>
              <a:rPr lang="en-US" sz="1200" dirty="0"/>
              <a:t>(Y | message=</a:t>
            </a:r>
            <a:r>
              <a:rPr lang="en-US" sz="1200" dirty="0" err="1"/>
              <a:t>msgA</a:t>
            </a:r>
            <a:r>
              <a:rPr lang="en-US" sz="1200" dirty="0"/>
              <a:t>) – </a:t>
            </a:r>
          </a:p>
          <a:p>
            <a:r>
              <a:rPr lang="en-US" sz="1200" dirty="0" err="1"/>
              <a:t>Avg</a:t>
            </a:r>
            <a:r>
              <a:rPr lang="en-US" sz="1200" dirty="0"/>
              <a:t>(Y | message=</a:t>
            </a:r>
            <a:r>
              <a:rPr lang="en-US" sz="1200" dirty="0" err="1"/>
              <a:t>msgB</a:t>
            </a:r>
            <a:r>
              <a:rPr lang="en-US" sz="1200" dirty="0"/>
              <a:t>)</a:t>
            </a:r>
          </a:p>
        </p:txBody>
      </p:sp>
      <p:pic>
        <p:nvPicPr>
          <p:cNvPr id="1032" name="Picture 8" descr="https://upload.wikimedia.org/wikipedia/en/0/0f/FuturamaProfessorFarnsworth.png">
            <a:extLst>
              <a:ext uri="{FF2B5EF4-FFF2-40B4-BE49-F238E27FC236}">
                <a16:creationId xmlns:a16="http://schemas.microsoft.com/office/drawing/2014/main" id="{EC17CCB8-4906-2343-A18D-79337BD58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7438" y="2582612"/>
            <a:ext cx="927993" cy="152669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02AE6EB-331A-6E44-B183-57551E603ABF}"/>
              </a:ext>
            </a:extLst>
          </p:cNvPr>
          <p:cNvCxnSpPr>
            <a:cxnSpLocks/>
          </p:cNvCxnSpPr>
          <p:nvPr/>
        </p:nvCxnSpPr>
        <p:spPr bwMode="auto">
          <a:xfrm>
            <a:off x="3581400" y="1840697"/>
            <a:ext cx="1856969" cy="2883703"/>
          </a:xfrm>
          <a:prstGeom prst="line">
            <a:avLst/>
          </a:prstGeom>
          <a:solidFill>
            <a:schemeClr val="accent1"/>
          </a:solidFill>
          <a:ln w="88900" cap="flat" cmpd="sng" algn="ctr">
            <a:solidFill>
              <a:srgbClr val="FF0000"/>
            </a:solidFill>
            <a:prstDash val="solid"/>
            <a:bevel/>
            <a:headEnd type="none" w="med" len="med"/>
            <a:tailEnd type="none" w="med" len="med"/>
          </a:ln>
          <a:effectLst>
            <a:outerShdw blurRad="50800" dist="38100" algn="l"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EC879477-2386-C44F-A7D2-7470CC712D57}"/>
              </a:ext>
            </a:extLst>
          </p:cNvPr>
          <p:cNvCxnSpPr>
            <a:cxnSpLocks/>
          </p:cNvCxnSpPr>
          <p:nvPr/>
        </p:nvCxnSpPr>
        <p:spPr bwMode="auto">
          <a:xfrm flipH="1">
            <a:off x="3581400" y="1840697"/>
            <a:ext cx="1856969" cy="2883703"/>
          </a:xfrm>
          <a:prstGeom prst="line">
            <a:avLst/>
          </a:prstGeom>
          <a:solidFill>
            <a:schemeClr val="accent1"/>
          </a:solidFill>
          <a:ln w="88900" cap="flat" cmpd="sng" algn="ctr">
            <a:solidFill>
              <a:srgbClr val="FF0000"/>
            </a:solidFill>
            <a:prstDash val="solid"/>
            <a:round/>
            <a:headEnd type="none" w="med" len="med"/>
            <a:tailEnd type="none" w="med" len="med"/>
          </a:ln>
          <a:effectLst>
            <a:outerShdw blurRad="50800" dist="38100" dir="16200000"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6" name="Audio 25">
            <a:hlinkClick r:id="" action="ppaction://media"/>
            <a:extLst>
              <a:ext uri="{FF2B5EF4-FFF2-40B4-BE49-F238E27FC236}">
                <a16:creationId xmlns:a16="http://schemas.microsoft.com/office/drawing/2014/main" id="{62557726-A6BD-DB4F-8C0B-7509269E825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743478972"/>
      </p:ext>
    </p:extLst>
  </p:cSld>
  <p:clrMapOvr>
    <a:masterClrMapping/>
  </p:clrMapOvr>
  <mc:AlternateContent xmlns:mc="http://schemas.openxmlformats.org/markup-compatibility/2006" xmlns:p14="http://schemas.microsoft.com/office/powerpoint/2010/main">
    <mc:Choice Requires="p14">
      <p:transition spd="slow" p14:dur="2000" advTm="11464"/>
    </mc:Choice>
    <mc:Fallback xmlns="">
      <p:transition spd="slow" advTm="1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617-517B-3D4F-A880-D8EA6A73E6B7}"/>
              </a:ext>
            </a:extLst>
          </p:cNvPr>
          <p:cNvSpPr>
            <a:spLocks noGrp="1"/>
          </p:cNvSpPr>
          <p:nvPr>
            <p:ph type="title"/>
          </p:nvPr>
        </p:nvSpPr>
        <p:spPr>
          <a:xfrm>
            <a:off x="1981200" y="3048000"/>
            <a:ext cx="5334000" cy="533400"/>
          </a:xfrm>
        </p:spPr>
        <p:txBody>
          <a:bodyPr/>
          <a:lstStyle/>
          <a:p>
            <a:pPr algn="ctr"/>
            <a:r>
              <a:rPr lang="en-US" dirty="0"/>
              <a:t>What are online field experiments?</a:t>
            </a:r>
          </a:p>
        </p:txBody>
      </p:sp>
      <p:pic>
        <p:nvPicPr>
          <p:cNvPr id="9" name="Audio 8">
            <a:hlinkClick r:id="" action="ppaction://media"/>
            <a:extLst>
              <a:ext uri="{FF2B5EF4-FFF2-40B4-BE49-F238E27FC236}">
                <a16:creationId xmlns:a16="http://schemas.microsoft.com/office/drawing/2014/main" id="{2FF8B64E-9DE4-9749-BAA3-82AF5EF73F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62450884"/>
      </p:ext>
    </p:extLst>
  </p:cSld>
  <p:clrMapOvr>
    <a:masterClrMapping/>
  </p:clrMapOvr>
  <mc:AlternateContent xmlns:mc="http://schemas.openxmlformats.org/markup-compatibility/2006" xmlns:p14="http://schemas.microsoft.com/office/powerpoint/2010/main">
    <mc:Choice Requires="p14">
      <p:transition spd="slow" p14:dur="2000" advTm="7780"/>
    </mc:Choice>
    <mc:Fallback xmlns="">
      <p:transition spd="slow" advTm="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7E05-F1BA-CD49-8312-49CACFA3976E}"/>
              </a:ext>
            </a:extLst>
          </p:cNvPr>
          <p:cNvSpPr>
            <a:spLocks noGrp="1"/>
          </p:cNvSpPr>
          <p:nvPr>
            <p:ph type="title"/>
          </p:nvPr>
        </p:nvSpPr>
        <p:spPr/>
        <p:txBody>
          <a:bodyPr/>
          <a:lstStyle/>
          <a:p>
            <a:r>
              <a:rPr lang="en-US" dirty="0"/>
              <a:t>Where does bias emerge?</a:t>
            </a:r>
          </a:p>
        </p:txBody>
      </p:sp>
      <p:sp>
        <p:nvSpPr>
          <p:cNvPr id="5" name="Rectangle 4">
            <a:extLst>
              <a:ext uri="{FF2B5EF4-FFF2-40B4-BE49-F238E27FC236}">
                <a16:creationId xmlns:a16="http://schemas.microsoft.com/office/drawing/2014/main" id="{2762D5EC-F842-A345-A804-6C26FAAA6418}"/>
              </a:ext>
            </a:extLst>
          </p:cNvPr>
          <p:cNvSpPr/>
          <p:nvPr/>
        </p:nvSpPr>
        <p:spPr bwMode="auto">
          <a:xfrm>
            <a:off x="9906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Rectangle 7">
            <a:extLst>
              <a:ext uri="{FF2B5EF4-FFF2-40B4-BE49-F238E27FC236}">
                <a16:creationId xmlns:a16="http://schemas.microsoft.com/office/drawing/2014/main" id="{AEEC366A-EC53-2140-8119-7E7E21CE6021}"/>
              </a:ext>
            </a:extLst>
          </p:cNvPr>
          <p:cNvSpPr/>
          <p:nvPr/>
        </p:nvSpPr>
        <p:spPr bwMode="auto">
          <a:xfrm>
            <a:off x="35052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9" name="Rectangle 8">
            <a:extLst>
              <a:ext uri="{FF2B5EF4-FFF2-40B4-BE49-F238E27FC236}">
                <a16:creationId xmlns:a16="http://schemas.microsoft.com/office/drawing/2014/main" id="{66DC7B10-CD8E-F440-9F80-42558EAA1213}"/>
              </a:ext>
            </a:extLst>
          </p:cNvPr>
          <p:cNvSpPr/>
          <p:nvPr/>
        </p:nvSpPr>
        <p:spPr bwMode="auto">
          <a:xfrm>
            <a:off x="5867400" y="1752600"/>
            <a:ext cx="2057400" cy="30480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1" name="Content Placeholder 2">
            <a:extLst>
              <a:ext uri="{FF2B5EF4-FFF2-40B4-BE49-F238E27FC236}">
                <a16:creationId xmlns:a16="http://schemas.microsoft.com/office/drawing/2014/main" id="{201D79D6-6499-D54C-AE07-95E15EF9837F}"/>
              </a:ext>
            </a:extLst>
          </p:cNvPr>
          <p:cNvSpPr txBox="1">
            <a:spLocks/>
          </p:cNvSpPr>
          <p:nvPr/>
        </p:nvSpPr>
        <p:spPr bwMode="auto">
          <a:xfrm>
            <a:off x="990600" y="1779104"/>
            <a:ext cx="2060713" cy="3021496"/>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800" kern="0" dirty="0" err="1">
                <a:latin typeface="Courier New" panose="02070309020205020404" pitchFamily="49" charset="0"/>
              </a:rPr>
              <a:t>msgA</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"Give the Times";</a:t>
            </a:r>
          </a:p>
          <a:p>
            <a:pPr marL="0" indent="0">
              <a:buNone/>
            </a:pPr>
            <a:r>
              <a:rPr lang="en-US" sz="800" kern="0" dirty="0" err="1">
                <a:latin typeface="Courier New" panose="02070309020205020404" pitchFamily="49" charset="0"/>
              </a:rPr>
              <a:t>msgB</a:t>
            </a:r>
            <a:r>
              <a:rPr lang="en-US" sz="800" kern="0" dirty="0">
                <a:latin typeface="Courier New" panose="02070309020205020404" pitchFamily="49" charset="0"/>
              </a:rPr>
              <a:t> = </a:t>
            </a:r>
            <a:r>
              <a:rPr lang="en-US" sz="800" b="1" kern="0" dirty="0">
                <a:solidFill>
                  <a:srgbClr val="7030A0"/>
                </a:solidFill>
                <a:latin typeface="Courier New" panose="02070309020205020404" pitchFamily="49" charset="0"/>
              </a:rPr>
              <a:t>"Play the Crossword";</a:t>
            </a:r>
            <a:endParaRPr lang="en-US" sz="800" kern="0" dirty="0">
              <a:latin typeface="Courier New" panose="02070309020205020404" pitchFamily="49" charset="0"/>
            </a:endParaRP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if</a:t>
            </a:r>
            <a:r>
              <a:rPr lang="en-US" sz="800" kern="0" dirty="0">
                <a:latin typeface="Courier New" panose="02070309020205020404" pitchFamily="49" charset="0"/>
              </a:rPr>
              <a:t>(</a:t>
            </a:r>
            <a:r>
              <a:rPr lang="en-US" sz="800" b="1" kern="0" dirty="0" err="1">
                <a:solidFill>
                  <a:schemeClr val="accent2">
                    <a:lumMod val="60000"/>
                    <a:lumOff val="40000"/>
                  </a:schemeClr>
                </a:solidFill>
                <a:latin typeface="Courier New" panose="02070309020205020404" pitchFamily="49" charset="0"/>
              </a:rPr>
              <a:t>bernoulliTrial</a:t>
            </a:r>
            <a:r>
              <a:rPr lang="en-US" sz="800" kern="0" dirty="0">
                <a:latin typeface="Courier New" panose="02070309020205020404" pitchFamily="49" charset="0"/>
              </a:rPr>
              <a:t>(p=0.5, salt=</a:t>
            </a:r>
            <a:r>
              <a:rPr lang="en-US" sz="800" b="1" kern="0" dirty="0">
                <a:solidFill>
                  <a:srgbClr val="7030A0"/>
                </a:solidFill>
                <a:latin typeface="Courier New" panose="02070309020205020404" pitchFamily="49" charset="0"/>
              </a:rPr>
              <a:t>"flip”</a:t>
            </a:r>
            <a:r>
              <a:rPr lang="en-US" sz="800" kern="0" dirty="0">
                <a:latin typeface="Courier New" panose="02070309020205020404" pitchFamily="49" charset="0"/>
              </a:rPr>
              <a:t>, unit=</a:t>
            </a:r>
            <a:r>
              <a:rPr lang="en-US" sz="800" b="1" kern="0" dirty="0" err="1">
                <a:solidFill>
                  <a:schemeClr val="accent5">
                    <a:lumMod val="75000"/>
                  </a:schemeClr>
                </a:solidFill>
                <a:latin typeface="Courier New" panose="02070309020205020404" pitchFamily="49" charset="0"/>
              </a:rPr>
              <a:t>userid</a:t>
            </a:r>
            <a:r>
              <a:rPr lang="en-US" sz="800" kern="0" dirty="0">
                <a:latin typeface="Courier New" panose="02070309020205020404" pitchFamily="49" charset="0"/>
              </a:rPr>
              <a:t>)) {</a:t>
            </a:r>
            <a:endParaRPr lang="en-US" sz="800" b="1" kern="0" dirty="0">
              <a:solidFill>
                <a:srgbClr val="FF0000"/>
              </a:solidFill>
              <a:latin typeface="Courier New" panose="02070309020205020404" pitchFamily="49" charset="0"/>
            </a:endParaRP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msgA</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a:t>
            </a:r>
            <a:r>
              <a:rPr lang="en-US" sz="800" b="1" kern="0" dirty="0">
                <a:solidFill>
                  <a:srgbClr val="0070C0"/>
                </a:solidFill>
                <a:latin typeface="Courier New" panose="02070309020205020404" pitchFamily="49" charset="0"/>
              </a:rPr>
              <a:t>else </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    message = </a:t>
            </a:r>
            <a:r>
              <a:rPr lang="en-US" sz="800" kern="0" dirty="0" err="1">
                <a:latin typeface="Courier New" panose="02070309020205020404" pitchFamily="49" charset="0"/>
              </a:rPr>
              <a:t>msgB</a:t>
            </a:r>
            <a:r>
              <a:rPr lang="en-US" sz="800" kern="0" dirty="0">
                <a:latin typeface="Courier New" panose="02070309020205020404" pitchFamily="49" charset="0"/>
              </a:rPr>
              <a:t>;</a:t>
            </a:r>
          </a:p>
          <a:p>
            <a:pPr marL="0" indent="0">
              <a:buFont typeface="Wingdings" charset="0"/>
              <a:buNone/>
            </a:pPr>
            <a:r>
              <a:rPr lang="en-US" sz="800" kern="0" dirty="0">
                <a:latin typeface="Courier New" panose="02070309020205020404" pitchFamily="49" charset="0"/>
              </a:rPr>
              <a:t>}</a:t>
            </a:r>
          </a:p>
          <a:p>
            <a:pPr marL="0" indent="0">
              <a:buFont typeface="Wingdings" charset="0"/>
              <a:buNone/>
            </a:pPr>
            <a:endParaRPr lang="en-US" sz="800" kern="0" dirty="0">
              <a:latin typeface="Courier New" panose="02070309020205020404" pitchFamily="49" charset="0"/>
            </a:endParaRPr>
          </a:p>
          <a:p>
            <a:pPr marL="0" indent="0">
              <a:buNone/>
            </a:pPr>
            <a:r>
              <a:rPr lang="en-US" sz="800" b="1" kern="0" dirty="0">
                <a:solidFill>
                  <a:srgbClr val="0070C0"/>
                </a:solidFill>
                <a:latin typeface="Courier New" panose="02070309020205020404" pitchFamily="49" charset="0"/>
              </a:rPr>
              <a:t>return </a:t>
            </a:r>
            <a:r>
              <a:rPr lang="en-US" sz="800" b="1" kern="0" dirty="0">
                <a:solidFill>
                  <a:schemeClr val="accent5">
                    <a:lumMod val="75000"/>
                  </a:schemeClr>
                </a:solidFill>
                <a:latin typeface="Courier New" panose="02070309020205020404" pitchFamily="49" charset="0"/>
              </a:rPr>
              <a:t>true;</a:t>
            </a:r>
            <a:endParaRPr lang="en-US" sz="800" kern="0" dirty="0">
              <a:latin typeface="Courier New" panose="02070309020205020404" pitchFamily="49" charset="0"/>
            </a:endParaRPr>
          </a:p>
        </p:txBody>
      </p:sp>
      <p:grpSp>
        <p:nvGrpSpPr>
          <p:cNvPr id="16" name="Group 15">
            <a:extLst>
              <a:ext uri="{FF2B5EF4-FFF2-40B4-BE49-F238E27FC236}">
                <a16:creationId xmlns:a16="http://schemas.microsoft.com/office/drawing/2014/main" id="{B9568FF6-CF6F-7344-B3D7-20F2E0EBE51B}"/>
              </a:ext>
            </a:extLst>
          </p:cNvPr>
          <p:cNvGrpSpPr/>
          <p:nvPr/>
        </p:nvGrpSpPr>
        <p:grpSpPr>
          <a:xfrm>
            <a:off x="3581400" y="1788259"/>
            <a:ext cx="1981200" cy="345341"/>
            <a:chOff x="76200" y="1303308"/>
            <a:chExt cx="4871987" cy="951591"/>
          </a:xfrm>
        </p:grpSpPr>
        <p:pic>
          <p:nvPicPr>
            <p:cNvPr id="12" name="Picture 11">
              <a:extLst>
                <a:ext uri="{FF2B5EF4-FFF2-40B4-BE49-F238E27FC236}">
                  <a16:creationId xmlns:a16="http://schemas.microsoft.com/office/drawing/2014/main" id="{4DB54602-821C-DA4F-8942-2A47AD824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1303308"/>
              <a:ext cx="4871987" cy="951591"/>
            </a:xfrm>
            <a:prstGeom prst="rect">
              <a:avLst/>
            </a:prstGeom>
          </p:spPr>
        </p:pic>
        <p:sp>
          <p:nvSpPr>
            <p:cNvPr id="15" name="Rectangle 14">
              <a:extLst>
                <a:ext uri="{FF2B5EF4-FFF2-40B4-BE49-F238E27FC236}">
                  <a16:creationId xmlns:a16="http://schemas.microsoft.com/office/drawing/2014/main" id="{F0B183EA-5B24-4545-A687-6612E820E803}"/>
                </a:ext>
              </a:extLst>
            </p:cNvPr>
            <p:cNvSpPr/>
            <p:nvPr/>
          </p:nvSpPr>
          <p:spPr bwMode="auto">
            <a:xfrm>
              <a:off x="4343400" y="137160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18" name="Group 17">
            <a:extLst>
              <a:ext uri="{FF2B5EF4-FFF2-40B4-BE49-F238E27FC236}">
                <a16:creationId xmlns:a16="http://schemas.microsoft.com/office/drawing/2014/main" id="{32300174-BE5F-0340-AC4F-598E86C042BA}"/>
              </a:ext>
            </a:extLst>
          </p:cNvPr>
          <p:cNvGrpSpPr/>
          <p:nvPr/>
        </p:nvGrpSpPr>
        <p:grpSpPr>
          <a:xfrm>
            <a:off x="3581400" y="2169259"/>
            <a:ext cx="1981200" cy="425042"/>
            <a:chOff x="85024" y="2347720"/>
            <a:chExt cx="4871987" cy="963519"/>
          </a:xfrm>
        </p:grpSpPr>
        <p:pic>
          <p:nvPicPr>
            <p:cNvPr id="13" name="Picture 12">
              <a:extLst>
                <a:ext uri="{FF2B5EF4-FFF2-40B4-BE49-F238E27FC236}">
                  <a16:creationId xmlns:a16="http://schemas.microsoft.com/office/drawing/2014/main" id="{A0CE92A2-5C28-C54F-9B22-13072E6E0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24" y="2347720"/>
              <a:ext cx="4871987" cy="963519"/>
            </a:xfrm>
            <a:prstGeom prst="rect">
              <a:avLst/>
            </a:prstGeom>
          </p:spPr>
        </p:pic>
        <p:sp>
          <p:nvSpPr>
            <p:cNvPr id="17" name="Rectangle 16">
              <a:extLst>
                <a:ext uri="{FF2B5EF4-FFF2-40B4-BE49-F238E27FC236}">
                  <a16:creationId xmlns:a16="http://schemas.microsoft.com/office/drawing/2014/main" id="{FCA2C155-112E-974B-A3A7-C501DE05E2F8}"/>
                </a:ext>
              </a:extLst>
            </p:cNvPr>
            <p:cNvSpPr/>
            <p:nvPr/>
          </p:nvSpPr>
          <p:spPr bwMode="auto">
            <a:xfrm>
              <a:off x="4346713" y="2415207"/>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grpSp>
        <p:nvGrpSpPr>
          <p:cNvPr id="21" name="Group 20">
            <a:extLst>
              <a:ext uri="{FF2B5EF4-FFF2-40B4-BE49-F238E27FC236}">
                <a16:creationId xmlns:a16="http://schemas.microsoft.com/office/drawing/2014/main" id="{813413D8-E1A7-864F-A977-6220F857A5CB}"/>
              </a:ext>
            </a:extLst>
          </p:cNvPr>
          <p:cNvGrpSpPr/>
          <p:nvPr/>
        </p:nvGrpSpPr>
        <p:grpSpPr>
          <a:xfrm>
            <a:off x="3581401" y="2624073"/>
            <a:ext cx="1981199" cy="423927"/>
            <a:chOff x="76200" y="3352800"/>
            <a:chExt cx="4871987" cy="937219"/>
          </a:xfrm>
        </p:grpSpPr>
        <p:pic>
          <p:nvPicPr>
            <p:cNvPr id="14" name="Picture 13">
              <a:extLst>
                <a:ext uri="{FF2B5EF4-FFF2-40B4-BE49-F238E27FC236}">
                  <a16:creationId xmlns:a16="http://schemas.microsoft.com/office/drawing/2014/main" id="{F8B9CFFC-FE2E-1C40-943F-7BED20D75F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3352800"/>
              <a:ext cx="4871987" cy="937219"/>
            </a:xfrm>
            <a:prstGeom prst="rect">
              <a:avLst/>
            </a:prstGeom>
          </p:spPr>
        </p:pic>
        <p:sp>
          <p:nvSpPr>
            <p:cNvPr id="19" name="Rectangle 18">
              <a:extLst>
                <a:ext uri="{FF2B5EF4-FFF2-40B4-BE49-F238E27FC236}">
                  <a16:creationId xmlns:a16="http://schemas.microsoft.com/office/drawing/2014/main" id="{7E06AC2B-E363-AE49-BBD1-A6650E0C19A2}"/>
                </a:ext>
              </a:extLst>
            </p:cNvPr>
            <p:cNvSpPr/>
            <p:nvPr/>
          </p:nvSpPr>
          <p:spPr bwMode="auto">
            <a:xfrm>
              <a:off x="4343400" y="3404060"/>
              <a:ext cx="304800" cy="76200"/>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grpSp>
      <p:sp>
        <p:nvSpPr>
          <p:cNvPr id="22" name="TextBox 21">
            <a:extLst>
              <a:ext uri="{FF2B5EF4-FFF2-40B4-BE49-F238E27FC236}">
                <a16:creationId xmlns:a16="http://schemas.microsoft.com/office/drawing/2014/main" id="{AA57B4E2-AF6F-F549-A32B-EC3A894DA0C9}"/>
              </a:ext>
            </a:extLst>
          </p:cNvPr>
          <p:cNvSpPr txBox="1"/>
          <p:nvPr/>
        </p:nvSpPr>
        <p:spPr>
          <a:xfrm>
            <a:off x="1066800" y="4267200"/>
            <a:ext cx="1905000" cy="457200"/>
          </a:xfrm>
          <a:prstGeom prst="rect">
            <a:avLst/>
          </a:prstGeom>
          <a:noFill/>
        </p:spPr>
        <p:txBody>
          <a:bodyPr wrap="square" rtlCol="0">
            <a:spAutoFit/>
          </a:bodyPr>
          <a:lstStyle/>
          <a:p>
            <a:pPr algn="ctr"/>
            <a:r>
              <a:rPr lang="en-US" dirty="0"/>
              <a:t>Design</a:t>
            </a:r>
          </a:p>
        </p:txBody>
      </p:sp>
      <p:sp>
        <p:nvSpPr>
          <p:cNvPr id="23" name="TextBox 22">
            <a:extLst>
              <a:ext uri="{FF2B5EF4-FFF2-40B4-BE49-F238E27FC236}">
                <a16:creationId xmlns:a16="http://schemas.microsoft.com/office/drawing/2014/main" id="{3FEF276D-489F-B041-84A4-E6E82C991144}"/>
              </a:ext>
            </a:extLst>
          </p:cNvPr>
          <p:cNvSpPr txBox="1"/>
          <p:nvPr/>
        </p:nvSpPr>
        <p:spPr>
          <a:xfrm>
            <a:off x="3581400" y="4316896"/>
            <a:ext cx="1905000" cy="457200"/>
          </a:xfrm>
          <a:prstGeom prst="rect">
            <a:avLst/>
          </a:prstGeom>
          <a:noFill/>
        </p:spPr>
        <p:txBody>
          <a:bodyPr wrap="square" rtlCol="0">
            <a:spAutoFit/>
          </a:bodyPr>
          <a:lstStyle/>
          <a:p>
            <a:pPr algn="ctr"/>
            <a:r>
              <a:rPr lang="en-US" dirty="0"/>
              <a:t>Execution</a:t>
            </a:r>
          </a:p>
        </p:txBody>
      </p:sp>
      <p:sp>
        <p:nvSpPr>
          <p:cNvPr id="24" name="TextBox 23">
            <a:extLst>
              <a:ext uri="{FF2B5EF4-FFF2-40B4-BE49-F238E27FC236}">
                <a16:creationId xmlns:a16="http://schemas.microsoft.com/office/drawing/2014/main" id="{7F33150A-4DFA-2C42-ADA8-8A04B929BF21}"/>
              </a:ext>
            </a:extLst>
          </p:cNvPr>
          <p:cNvSpPr txBox="1"/>
          <p:nvPr/>
        </p:nvSpPr>
        <p:spPr>
          <a:xfrm>
            <a:off x="5943600" y="4270513"/>
            <a:ext cx="1905000" cy="457200"/>
          </a:xfrm>
          <a:prstGeom prst="rect">
            <a:avLst/>
          </a:prstGeom>
          <a:noFill/>
        </p:spPr>
        <p:txBody>
          <a:bodyPr wrap="square" rtlCol="0">
            <a:spAutoFit/>
          </a:bodyPr>
          <a:lstStyle/>
          <a:p>
            <a:pPr algn="ctr"/>
            <a:r>
              <a:rPr lang="en-US" dirty="0"/>
              <a:t>Analysis</a:t>
            </a:r>
          </a:p>
        </p:txBody>
      </p:sp>
      <p:sp>
        <p:nvSpPr>
          <p:cNvPr id="25" name="TextBox 24">
            <a:extLst>
              <a:ext uri="{FF2B5EF4-FFF2-40B4-BE49-F238E27FC236}">
                <a16:creationId xmlns:a16="http://schemas.microsoft.com/office/drawing/2014/main" id="{4867C721-5677-FE46-B02A-8556FD752909}"/>
              </a:ext>
            </a:extLst>
          </p:cNvPr>
          <p:cNvSpPr txBox="1"/>
          <p:nvPr/>
        </p:nvSpPr>
        <p:spPr>
          <a:xfrm>
            <a:off x="1219200" y="3654623"/>
            <a:ext cx="1600200" cy="307777"/>
          </a:xfrm>
          <a:prstGeom prst="rect">
            <a:avLst/>
          </a:prstGeom>
          <a:noFill/>
        </p:spPr>
        <p:txBody>
          <a:bodyPr wrap="square" rtlCol="0">
            <a:spAutoFit/>
          </a:bodyPr>
          <a:lstStyle/>
          <a:p>
            <a:r>
              <a:rPr lang="en-US" sz="1400" dirty="0" err="1">
                <a:latin typeface="Courier" pitchFamily="2" charset="0"/>
              </a:rPr>
              <a:t>buy_times.po</a:t>
            </a:r>
            <a:endParaRPr lang="en-US" sz="1400" dirty="0">
              <a:latin typeface="Courier" pitchFamily="2" charset="0"/>
            </a:endParaRPr>
          </a:p>
        </p:txBody>
      </p:sp>
      <p:pic>
        <p:nvPicPr>
          <p:cNvPr id="1026" name="Picture 2" descr="Image result for stick figures images">
            <a:extLst>
              <a:ext uri="{FF2B5EF4-FFF2-40B4-BE49-F238E27FC236}">
                <a16:creationId xmlns:a16="http://schemas.microsoft.com/office/drawing/2014/main" id="{5A8EE4EF-B1EC-6E42-A554-FAE98692A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1" y="3322795"/>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stick figures images">
            <a:extLst>
              <a:ext uri="{FF2B5EF4-FFF2-40B4-BE49-F238E27FC236}">
                <a16:creationId xmlns:a16="http://schemas.microsoft.com/office/drawing/2014/main" id="{EADF7814-61D6-444A-BC76-69ABD4DEFD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908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stick figures images">
            <a:extLst>
              <a:ext uri="{FF2B5EF4-FFF2-40B4-BE49-F238E27FC236}">
                <a16:creationId xmlns:a16="http://schemas.microsoft.com/office/drawing/2014/main" id="{2418AF0A-0D61-1E4E-85DB-1B7F2D1480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3611" y="3291227"/>
            <a:ext cx="382784" cy="5404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DC39E34B-F94E-CC48-AC23-BFE1EB241CAE}"/>
              </a:ext>
            </a:extLst>
          </p:cNvPr>
          <p:cNvCxnSpPr>
            <a:endCxn id="1026" idx="0"/>
          </p:cNvCxnSpPr>
          <p:nvPr/>
        </p:nvCxnSpPr>
        <p:spPr bwMode="auto">
          <a:xfrm>
            <a:off x="3925193" y="3048000"/>
            <a:ext cx="0" cy="2747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3BE53C87-3E07-F74B-A801-1232E2D93560}"/>
              </a:ext>
            </a:extLst>
          </p:cNvPr>
          <p:cNvCxnSpPr>
            <a:cxnSpLocks/>
            <a:stCxn id="14" idx="0"/>
          </p:cNvCxnSpPr>
          <p:nvPr/>
        </p:nvCxnSpPr>
        <p:spPr bwMode="auto">
          <a:xfrm>
            <a:off x="4572001" y="2624073"/>
            <a:ext cx="0" cy="698722"/>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1C3BB59C-6CCE-1D42-8385-C4A338EE50AF}"/>
              </a:ext>
            </a:extLst>
          </p:cNvPr>
          <p:cNvCxnSpPr>
            <a:cxnSpLocks/>
          </p:cNvCxnSpPr>
          <p:nvPr/>
        </p:nvCxnSpPr>
        <p:spPr bwMode="auto">
          <a:xfrm>
            <a:off x="5188317" y="2133600"/>
            <a:ext cx="0" cy="11891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 name="TextBox 44">
            <a:extLst>
              <a:ext uri="{FF2B5EF4-FFF2-40B4-BE49-F238E27FC236}">
                <a16:creationId xmlns:a16="http://schemas.microsoft.com/office/drawing/2014/main" id="{4CC4ABFB-41DB-8B4E-A47A-273D8CA5E73B}"/>
              </a:ext>
            </a:extLst>
          </p:cNvPr>
          <p:cNvSpPr txBox="1"/>
          <p:nvPr/>
        </p:nvSpPr>
        <p:spPr>
          <a:xfrm>
            <a:off x="5867400" y="1775791"/>
            <a:ext cx="2057400" cy="646331"/>
          </a:xfrm>
          <a:prstGeom prst="rect">
            <a:avLst/>
          </a:prstGeom>
          <a:noFill/>
        </p:spPr>
        <p:txBody>
          <a:bodyPr wrap="square" rtlCol="0">
            <a:spAutoFit/>
          </a:bodyPr>
          <a:lstStyle/>
          <a:p>
            <a:r>
              <a:rPr lang="en-US" sz="1200" dirty="0" err="1"/>
              <a:t>Avg</a:t>
            </a:r>
            <a:r>
              <a:rPr lang="en-US" sz="1200" dirty="0"/>
              <a:t>(Y | message=</a:t>
            </a:r>
            <a:r>
              <a:rPr lang="en-US" sz="1200" dirty="0" err="1"/>
              <a:t>msgA</a:t>
            </a:r>
            <a:r>
              <a:rPr lang="en-US" sz="1200" dirty="0"/>
              <a:t>) – </a:t>
            </a:r>
          </a:p>
          <a:p>
            <a:r>
              <a:rPr lang="en-US" sz="1200" dirty="0" err="1"/>
              <a:t>Avg</a:t>
            </a:r>
            <a:r>
              <a:rPr lang="en-US" sz="1200" dirty="0"/>
              <a:t>(Y | message=</a:t>
            </a:r>
            <a:r>
              <a:rPr lang="en-US" sz="1200" dirty="0" err="1"/>
              <a:t>msgB</a:t>
            </a:r>
            <a:r>
              <a:rPr lang="en-US" sz="1200" dirty="0"/>
              <a:t>)</a:t>
            </a:r>
          </a:p>
        </p:txBody>
      </p:sp>
      <p:pic>
        <p:nvPicPr>
          <p:cNvPr id="1032" name="Picture 8" descr="https://upload.wikimedia.org/wikipedia/en/0/0f/FuturamaProfessorFarnsworth.png">
            <a:extLst>
              <a:ext uri="{FF2B5EF4-FFF2-40B4-BE49-F238E27FC236}">
                <a16:creationId xmlns:a16="http://schemas.microsoft.com/office/drawing/2014/main" id="{EC17CCB8-4906-2343-A18D-79337BD585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7438" y="2582612"/>
            <a:ext cx="927993" cy="1526698"/>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FA7D0FAA-30F5-1B46-9022-CC6A6F900B9E}"/>
              </a:ext>
            </a:extLst>
          </p:cNvPr>
          <p:cNvSpPr/>
          <p:nvPr/>
        </p:nvSpPr>
        <p:spPr bwMode="auto">
          <a:xfrm>
            <a:off x="1099930" y="4237478"/>
            <a:ext cx="1778430" cy="536618"/>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32" name="Oval 31">
            <a:extLst>
              <a:ext uri="{FF2B5EF4-FFF2-40B4-BE49-F238E27FC236}">
                <a16:creationId xmlns:a16="http://schemas.microsoft.com/office/drawing/2014/main" id="{0641FFD8-973E-3642-9F98-F86C5D4769DD}"/>
              </a:ext>
            </a:extLst>
          </p:cNvPr>
          <p:cNvSpPr/>
          <p:nvPr/>
        </p:nvSpPr>
        <p:spPr bwMode="auto">
          <a:xfrm>
            <a:off x="5966791" y="4237478"/>
            <a:ext cx="1778430" cy="536618"/>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33" name="TextBox 32">
            <a:extLst>
              <a:ext uri="{FF2B5EF4-FFF2-40B4-BE49-F238E27FC236}">
                <a16:creationId xmlns:a16="http://schemas.microsoft.com/office/drawing/2014/main" id="{B0942C4D-052B-5A49-9065-46BF412807D3}"/>
              </a:ext>
            </a:extLst>
          </p:cNvPr>
          <p:cNvSpPr txBox="1"/>
          <p:nvPr/>
        </p:nvSpPr>
        <p:spPr>
          <a:xfrm>
            <a:off x="321377" y="5550336"/>
            <a:ext cx="3677831" cy="461665"/>
          </a:xfrm>
          <a:prstGeom prst="rect">
            <a:avLst/>
          </a:prstGeom>
          <a:noFill/>
        </p:spPr>
        <p:txBody>
          <a:bodyPr wrap="square" rtlCol="0">
            <a:spAutoFit/>
          </a:bodyPr>
          <a:lstStyle/>
          <a:p>
            <a:pPr algn="ctr"/>
            <a:r>
              <a:rPr lang="en-US" dirty="0"/>
              <a:t>Static Program Analysis</a:t>
            </a:r>
          </a:p>
        </p:txBody>
      </p:sp>
      <p:sp>
        <p:nvSpPr>
          <p:cNvPr id="35" name="TextBox 34">
            <a:extLst>
              <a:ext uri="{FF2B5EF4-FFF2-40B4-BE49-F238E27FC236}">
                <a16:creationId xmlns:a16="http://schemas.microsoft.com/office/drawing/2014/main" id="{D6653AE0-B026-1B4E-A540-92A75C52FEF5}"/>
              </a:ext>
            </a:extLst>
          </p:cNvPr>
          <p:cNvSpPr txBox="1"/>
          <p:nvPr/>
        </p:nvSpPr>
        <p:spPr>
          <a:xfrm>
            <a:off x="5013842" y="5550335"/>
            <a:ext cx="3945633" cy="461665"/>
          </a:xfrm>
          <a:prstGeom prst="rect">
            <a:avLst/>
          </a:prstGeom>
          <a:noFill/>
        </p:spPr>
        <p:txBody>
          <a:bodyPr wrap="square" rtlCol="0">
            <a:spAutoFit/>
          </a:bodyPr>
          <a:lstStyle/>
          <a:p>
            <a:pPr algn="ctr"/>
            <a:r>
              <a:rPr lang="en-US" dirty="0"/>
              <a:t>Automate some Analysis</a:t>
            </a:r>
          </a:p>
        </p:txBody>
      </p:sp>
      <p:sp>
        <p:nvSpPr>
          <p:cNvPr id="36" name="TextBox 35">
            <a:extLst>
              <a:ext uri="{FF2B5EF4-FFF2-40B4-BE49-F238E27FC236}">
                <a16:creationId xmlns:a16="http://schemas.microsoft.com/office/drawing/2014/main" id="{F58B251D-6FF0-9643-A377-980B5A0E747E}"/>
              </a:ext>
            </a:extLst>
          </p:cNvPr>
          <p:cNvSpPr txBox="1"/>
          <p:nvPr/>
        </p:nvSpPr>
        <p:spPr>
          <a:xfrm rot="20679349">
            <a:off x="224171" y="1558025"/>
            <a:ext cx="3677831" cy="830997"/>
          </a:xfrm>
          <a:prstGeom prst="rect">
            <a:avLst/>
          </a:prstGeom>
          <a:noFill/>
          <a:effectLst>
            <a:glow rad="228600">
              <a:schemeClr val="accent2">
                <a:satMod val="175000"/>
                <a:alpha val="40000"/>
              </a:schemeClr>
            </a:glow>
          </a:effectLst>
        </p:spPr>
        <p:txBody>
          <a:bodyPr wrap="square" rtlCol="0">
            <a:spAutoFit/>
          </a:bodyPr>
          <a:lstStyle/>
          <a:p>
            <a:pPr algn="ctr"/>
            <a:r>
              <a:rPr lang="en-US" b="1" dirty="0">
                <a:solidFill>
                  <a:srgbClr val="FF0000"/>
                </a:solidFill>
                <a:effectLst>
                  <a:glow rad="177800">
                    <a:srgbClr val="FF7C80"/>
                  </a:glow>
                </a:effectLst>
              </a:rPr>
              <a:t>Identify Threats to Internal Validity</a:t>
            </a:r>
          </a:p>
        </p:txBody>
      </p:sp>
      <p:sp>
        <p:nvSpPr>
          <p:cNvPr id="37" name="TextBox 36">
            <a:extLst>
              <a:ext uri="{FF2B5EF4-FFF2-40B4-BE49-F238E27FC236}">
                <a16:creationId xmlns:a16="http://schemas.microsoft.com/office/drawing/2014/main" id="{3690C4BE-C4F3-4C42-A60B-89E22B023629}"/>
              </a:ext>
            </a:extLst>
          </p:cNvPr>
          <p:cNvSpPr txBox="1"/>
          <p:nvPr/>
        </p:nvSpPr>
        <p:spPr>
          <a:xfrm rot="949189">
            <a:off x="5388775" y="1697730"/>
            <a:ext cx="3677831" cy="830997"/>
          </a:xfrm>
          <a:prstGeom prst="rect">
            <a:avLst/>
          </a:prstGeom>
          <a:noFill/>
          <a:effectLst>
            <a:glow rad="228600">
              <a:schemeClr val="accent2">
                <a:satMod val="175000"/>
                <a:alpha val="40000"/>
              </a:schemeClr>
            </a:glow>
          </a:effectLst>
        </p:spPr>
        <p:txBody>
          <a:bodyPr wrap="square" rtlCol="0">
            <a:spAutoFit/>
          </a:bodyPr>
          <a:lstStyle/>
          <a:p>
            <a:pPr algn="ctr"/>
            <a:r>
              <a:rPr lang="en-US" b="1" dirty="0">
                <a:solidFill>
                  <a:srgbClr val="FF0000"/>
                </a:solidFill>
                <a:effectLst>
                  <a:glow rad="177800">
                    <a:srgbClr val="FF7C80"/>
                  </a:glow>
                </a:effectLst>
              </a:rPr>
              <a:t>Generate Contrast and Conditioning Sets</a:t>
            </a:r>
          </a:p>
        </p:txBody>
      </p:sp>
      <p:sp>
        <p:nvSpPr>
          <p:cNvPr id="38" name="TextBox 37">
            <a:extLst>
              <a:ext uri="{FF2B5EF4-FFF2-40B4-BE49-F238E27FC236}">
                <a16:creationId xmlns:a16="http://schemas.microsoft.com/office/drawing/2014/main" id="{BB0C3BE0-AA4E-7346-BC54-AE5B79727C5C}"/>
              </a:ext>
            </a:extLst>
          </p:cNvPr>
          <p:cNvSpPr txBox="1"/>
          <p:nvPr/>
        </p:nvSpPr>
        <p:spPr>
          <a:xfrm>
            <a:off x="1515418" y="3135014"/>
            <a:ext cx="6956386" cy="1631216"/>
          </a:xfrm>
          <a:prstGeom prst="rect">
            <a:avLst/>
          </a:prstGeom>
          <a:noFill/>
          <a:effectLst>
            <a:glow rad="1130300">
              <a:srgbClr val="FF0000"/>
            </a:glow>
          </a:effectLst>
        </p:spPr>
        <p:txBody>
          <a:bodyPr wrap="square" rtlCol="0">
            <a:spAutoFit/>
          </a:bodyPr>
          <a:lstStyle/>
          <a:p>
            <a:r>
              <a:rPr lang="en-US" sz="10000" b="1" dirty="0" err="1">
                <a:solidFill>
                  <a:srgbClr val="5A0C0C"/>
                </a:solidFill>
                <a:effectLst>
                  <a:glow rad="228600">
                    <a:srgbClr val="FF0000">
                      <a:alpha val="40000"/>
                    </a:srgbClr>
                  </a:glow>
                  <a:outerShdw blurRad="50800" dist="38100" dir="18900000" algn="bl" rotWithShape="0">
                    <a:prstClr val="black">
                      <a:alpha val="40000"/>
                    </a:prstClr>
                  </a:outerShdw>
                </a:effectLst>
              </a:rPr>
              <a:t>PlanAlyzer</a:t>
            </a:r>
            <a:endParaRPr lang="en-US" sz="10000" b="1" dirty="0">
              <a:solidFill>
                <a:srgbClr val="5A0C0C"/>
              </a:solidFill>
              <a:effectLst>
                <a:glow rad="228600">
                  <a:srgbClr val="FF0000">
                    <a:alpha val="40000"/>
                  </a:srgbClr>
                </a:glow>
                <a:outerShdw blurRad="50800" dist="38100" dir="18900000" algn="bl" rotWithShape="0">
                  <a:prstClr val="black">
                    <a:alpha val="40000"/>
                  </a:prstClr>
                </a:outerShdw>
              </a:effectLst>
            </a:endParaRPr>
          </a:p>
        </p:txBody>
      </p:sp>
      <p:pic>
        <p:nvPicPr>
          <p:cNvPr id="6" name="Audio 5">
            <a:hlinkClick r:id="" action="ppaction://media"/>
            <a:extLst>
              <a:ext uri="{FF2B5EF4-FFF2-40B4-BE49-F238E27FC236}">
                <a16:creationId xmlns:a16="http://schemas.microsoft.com/office/drawing/2014/main" id="{19861CE5-14B4-8C42-8C88-3753AD08B42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622958446"/>
      </p:ext>
    </p:extLst>
  </p:cSld>
  <p:clrMapOvr>
    <a:masterClrMapping/>
  </p:clrMapOvr>
  <mc:AlternateContent xmlns:mc="http://schemas.openxmlformats.org/markup-compatibility/2006" xmlns:p14="http://schemas.microsoft.com/office/powerpoint/2010/main">
    <mc:Choice Requires="p14">
      <p:transition spd="slow" p14:dur="2000" advTm="19670"/>
    </mc:Choice>
    <mc:Fallback xmlns="">
      <p:transition spd="slow" advTm="1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29" grpId="0" animBg="1"/>
      <p:bldP spid="32" grpId="0" animBg="1"/>
      <p:bldP spid="33" grpId="0"/>
      <p:bldP spid="35" grpId="0"/>
      <p:bldP spid="36" grpId="0"/>
      <p:bldP spid="37"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FCDE-FEEB-7240-BA3B-586FB5FE36AA}"/>
              </a:ext>
            </a:extLst>
          </p:cNvPr>
          <p:cNvSpPr>
            <a:spLocks noGrp="1"/>
          </p:cNvSpPr>
          <p:nvPr>
            <p:ph type="title"/>
          </p:nvPr>
        </p:nvSpPr>
        <p:spPr>
          <a:xfrm>
            <a:off x="0" y="609600"/>
            <a:ext cx="9144000" cy="533400"/>
          </a:xfrm>
        </p:spPr>
        <p:txBody>
          <a:bodyPr/>
          <a:lstStyle/>
          <a:p>
            <a:pPr algn="ctr"/>
            <a:r>
              <a:rPr lang="en-US" dirty="0"/>
              <a:t>What does </a:t>
            </a:r>
            <a:r>
              <a:rPr lang="en-US" dirty="0" err="1"/>
              <a:t>PlanAlyzer</a:t>
            </a:r>
            <a:r>
              <a:rPr lang="en-US" dirty="0"/>
              <a:t> do?</a:t>
            </a:r>
          </a:p>
        </p:txBody>
      </p:sp>
      <p:sp>
        <p:nvSpPr>
          <p:cNvPr id="3" name="Content Placeholder 2"/>
          <p:cNvSpPr>
            <a:spLocks noGrp="1"/>
          </p:cNvSpPr>
          <p:nvPr>
            <p:ph idx="1"/>
          </p:nvPr>
        </p:nvSpPr>
        <p:spPr>
          <a:xfrm>
            <a:off x="609600" y="1447800"/>
            <a:ext cx="8153400" cy="4495800"/>
          </a:xfrm>
        </p:spPr>
        <p:txBody>
          <a:bodyPr/>
          <a:lstStyle/>
          <a:p>
            <a:r>
              <a:rPr lang="en-US" dirty="0"/>
              <a:t>Checks for threats to the </a:t>
            </a:r>
            <a:r>
              <a:rPr lang="en-US" i="1" dirty="0"/>
              <a:t>internal validity</a:t>
            </a:r>
            <a:r>
              <a:rPr lang="en-US" dirty="0"/>
              <a:t> of </a:t>
            </a:r>
            <a:r>
              <a:rPr lang="en-US" dirty="0" err="1"/>
              <a:t>PlanOut</a:t>
            </a:r>
            <a:r>
              <a:rPr lang="en-US" dirty="0"/>
              <a:t> programs</a:t>
            </a:r>
          </a:p>
          <a:p>
            <a:pPr lvl="1"/>
            <a:r>
              <a:rPr lang="en-US" dirty="0"/>
              <a:t>Based on well-known problems in experimental design</a:t>
            </a:r>
          </a:p>
          <a:p>
            <a:pPr marL="457200" lvl="1" indent="0">
              <a:buNone/>
            </a:pPr>
            <a:r>
              <a:rPr lang="en-US" dirty="0"/>
              <a:t>	and their manifestation in </a:t>
            </a:r>
            <a:r>
              <a:rPr lang="en-US" dirty="0" err="1"/>
              <a:t>PlanOut</a:t>
            </a:r>
            <a:r>
              <a:rPr lang="en-US" dirty="0"/>
              <a:t> code</a:t>
            </a:r>
          </a:p>
          <a:p>
            <a:pPr marL="457200" lvl="1" indent="0">
              <a:buNone/>
            </a:pPr>
            <a:endParaRPr lang="en-US" dirty="0"/>
          </a:p>
          <a:p>
            <a:r>
              <a:rPr lang="en-US" dirty="0"/>
              <a:t>Generates </a:t>
            </a:r>
            <a:r>
              <a:rPr lang="en-US" i="1" dirty="0"/>
              <a:t>contrasts</a:t>
            </a:r>
            <a:r>
              <a:rPr lang="en-US" dirty="0"/>
              <a:t> and </a:t>
            </a:r>
            <a:r>
              <a:rPr lang="en-US" i="1" dirty="0"/>
              <a:t>conditioning sets </a:t>
            </a:r>
            <a:r>
              <a:rPr lang="en-US" dirty="0"/>
              <a:t>for the analysis of a subset of designs</a:t>
            </a:r>
          </a:p>
          <a:p>
            <a:pPr lvl="1"/>
            <a:r>
              <a:rPr lang="en-US" b="1" dirty="0"/>
              <a:t>Contrasts</a:t>
            </a:r>
            <a:r>
              <a:rPr lang="en-US" dirty="0"/>
              <a:t>: the </a:t>
            </a:r>
            <a:r>
              <a:rPr lang="en-US" i="1" dirty="0"/>
              <a:t>treatments</a:t>
            </a:r>
            <a:r>
              <a:rPr lang="en-US" dirty="0"/>
              <a:t> that may be legitimately compared</a:t>
            </a:r>
          </a:p>
          <a:p>
            <a:pPr lvl="2"/>
            <a:r>
              <a:rPr lang="en-US" dirty="0"/>
              <a:t>e.g., comparing between messages A and B</a:t>
            </a:r>
          </a:p>
          <a:p>
            <a:pPr lvl="1"/>
            <a:r>
              <a:rPr lang="en-US" b="1" dirty="0"/>
              <a:t>Conditioning sets</a:t>
            </a:r>
            <a:r>
              <a:rPr lang="en-US" dirty="0"/>
              <a:t>: restrictions on the contrasts</a:t>
            </a:r>
          </a:p>
          <a:p>
            <a:pPr lvl="2"/>
            <a:r>
              <a:rPr lang="en-US" dirty="0"/>
              <a:t>(examples later)</a:t>
            </a:r>
          </a:p>
        </p:txBody>
      </p:sp>
      <p:pic>
        <p:nvPicPr>
          <p:cNvPr id="10" name="Audio 9">
            <a:hlinkClick r:id="" action="ppaction://media"/>
            <a:extLst>
              <a:ext uri="{FF2B5EF4-FFF2-40B4-BE49-F238E27FC236}">
                <a16:creationId xmlns:a16="http://schemas.microsoft.com/office/drawing/2014/main" id="{3A5ADFC4-B423-C44E-BFE4-A22FAF382B6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989825690"/>
      </p:ext>
    </p:extLst>
  </p:cSld>
  <p:clrMapOvr>
    <a:masterClrMapping/>
  </p:clrMapOvr>
  <mc:AlternateContent xmlns:mc="http://schemas.openxmlformats.org/markup-compatibility/2006" xmlns:p14="http://schemas.microsoft.com/office/powerpoint/2010/main">
    <mc:Choice Requires="p14">
      <p:transition spd="slow" p14:dur="2000" advTm="30724"/>
    </mc:Choice>
    <mc:Fallback xmlns="">
      <p:transition spd="slow" advTm="3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3"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73C9-0162-8D44-BF1C-1423220E14FF}"/>
              </a:ext>
            </a:extLst>
          </p:cNvPr>
          <p:cNvSpPr>
            <a:spLocks noGrp="1"/>
          </p:cNvSpPr>
          <p:nvPr>
            <p:ph type="title"/>
          </p:nvPr>
        </p:nvSpPr>
        <p:spPr/>
        <p:txBody>
          <a:bodyPr/>
          <a:lstStyle/>
          <a:p>
            <a:r>
              <a:rPr lang="en-US" dirty="0"/>
              <a:t>How?</a:t>
            </a:r>
          </a:p>
        </p:txBody>
      </p:sp>
      <p:sp>
        <p:nvSpPr>
          <p:cNvPr id="3" name="Content Placeholder 2">
            <a:extLst>
              <a:ext uri="{FF2B5EF4-FFF2-40B4-BE49-F238E27FC236}">
                <a16:creationId xmlns:a16="http://schemas.microsoft.com/office/drawing/2014/main" id="{932F2174-35F9-4B4D-808F-2180A76D972B}"/>
              </a:ext>
            </a:extLst>
          </p:cNvPr>
          <p:cNvSpPr>
            <a:spLocks noGrp="1"/>
          </p:cNvSpPr>
          <p:nvPr>
            <p:ph idx="1"/>
          </p:nvPr>
        </p:nvSpPr>
        <p:spPr>
          <a:xfrm>
            <a:off x="647700" y="1752600"/>
            <a:ext cx="8153400" cy="3581400"/>
          </a:xfrm>
        </p:spPr>
        <p:txBody>
          <a:bodyPr/>
          <a:lstStyle/>
          <a:p>
            <a:pPr marL="0" indent="0" algn="ctr">
              <a:buNone/>
            </a:pPr>
            <a:r>
              <a:rPr lang="en-US" dirty="0" err="1"/>
              <a:t>PlanAlyzer</a:t>
            </a:r>
            <a:r>
              <a:rPr lang="en-US" dirty="0"/>
              <a:t> conducts a </a:t>
            </a:r>
            <a:r>
              <a:rPr lang="en-US" i="1" dirty="0"/>
              <a:t>path-sensitive</a:t>
            </a:r>
            <a:r>
              <a:rPr lang="en-US" dirty="0"/>
              <a:t> analysis</a:t>
            </a:r>
          </a:p>
          <a:p>
            <a:pPr marL="0" indent="0" algn="ctr">
              <a:buNone/>
            </a:pPr>
            <a:endParaRPr lang="en-US" dirty="0"/>
          </a:p>
          <a:p>
            <a:pPr marL="0" indent="0" algn="ctr">
              <a:buNone/>
            </a:pPr>
            <a:r>
              <a:rPr lang="en-US" dirty="0"/>
              <a:t>using special </a:t>
            </a:r>
            <a:r>
              <a:rPr lang="en-US" i="1" dirty="0"/>
              <a:t>variable labels </a:t>
            </a:r>
          </a:p>
          <a:p>
            <a:pPr marL="0" indent="0" algn="ctr">
              <a:buNone/>
            </a:pPr>
            <a:endParaRPr lang="en-US" dirty="0"/>
          </a:p>
          <a:p>
            <a:pPr marL="0" indent="0" algn="ctr">
              <a:buNone/>
            </a:pPr>
            <a:r>
              <a:rPr lang="en-US" dirty="0"/>
              <a:t>over an IR and DDG, and</a:t>
            </a:r>
          </a:p>
          <a:p>
            <a:pPr marL="0" indent="0" algn="ctr">
              <a:buNone/>
            </a:pPr>
            <a:endParaRPr lang="en-US" dirty="0"/>
          </a:p>
          <a:p>
            <a:pPr marL="0" indent="0" algn="ctr">
              <a:buNone/>
            </a:pPr>
            <a:r>
              <a:rPr lang="en-US" dirty="0"/>
              <a:t>an SMT solver to aid in contrast generation.</a:t>
            </a:r>
          </a:p>
        </p:txBody>
      </p:sp>
      <p:pic>
        <p:nvPicPr>
          <p:cNvPr id="8" name="Audio 7">
            <a:hlinkClick r:id="" action="ppaction://media"/>
            <a:extLst>
              <a:ext uri="{FF2B5EF4-FFF2-40B4-BE49-F238E27FC236}">
                <a16:creationId xmlns:a16="http://schemas.microsoft.com/office/drawing/2014/main" id="{4F56AA87-6F18-4045-9DB8-4CE102584E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92517627"/>
      </p:ext>
    </p:extLst>
  </p:cSld>
  <p:clrMapOvr>
    <a:masterClrMapping/>
  </p:clrMapOvr>
  <mc:AlternateContent xmlns:mc="http://schemas.openxmlformats.org/markup-compatibility/2006" xmlns:p14="http://schemas.microsoft.com/office/powerpoint/2010/main">
    <mc:Choice Requires="p14">
      <p:transition spd="slow" p14:dur="2000" advTm="24597"/>
    </mc:Choice>
    <mc:Fallback xmlns="">
      <p:transition spd="slow" advTm="2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B73C9-0162-8D44-BF1C-1423220E14FF}"/>
              </a:ext>
            </a:extLst>
          </p:cNvPr>
          <p:cNvSpPr>
            <a:spLocks noGrp="1"/>
          </p:cNvSpPr>
          <p:nvPr>
            <p:ph type="title"/>
          </p:nvPr>
        </p:nvSpPr>
        <p:spPr/>
        <p:txBody>
          <a:bodyPr/>
          <a:lstStyle/>
          <a:p>
            <a:r>
              <a:rPr lang="en-US" dirty="0"/>
              <a:t>Why static analysis for these programs?</a:t>
            </a:r>
          </a:p>
        </p:txBody>
      </p:sp>
      <p:pic>
        <p:nvPicPr>
          <p:cNvPr id="7" name="Audio 6">
            <a:hlinkClick r:id="" action="ppaction://media"/>
            <a:extLst>
              <a:ext uri="{FF2B5EF4-FFF2-40B4-BE49-F238E27FC236}">
                <a16:creationId xmlns:a16="http://schemas.microsoft.com/office/drawing/2014/main" id="{41397D86-0C1D-2249-B36D-A5837073588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
        <p:nvSpPr>
          <p:cNvPr id="8" name="TextBox 7">
            <a:extLst>
              <a:ext uri="{FF2B5EF4-FFF2-40B4-BE49-F238E27FC236}">
                <a16:creationId xmlns:a16="http://schemas.microsoft.com/office/drawing/2014/main" id="{3CBB6FF9-1DF4-1C42-9817-08CE86544A46}"/>
              </a:ext>
            </a:extLst>
          </p:cNvPr>
          <p:cNvSpPr txBox="1"/>
          <p:nvPr/>
        </p:nvSpPr>
        <p:spPr>
          <a:xfrm>
            <a:off x="609600" y="1905000"/>
            <a:ext cx="8382000" cy="2677656"/>
          </a:xfrm>
          <a:prstGeom prst="rect">
            <a:avLst/>
          </a:prstGeom>
          <a:noFill/>
        </p:spPr>
        <p:txBody>
          <a:bodyPr wrap="square" rtlCol="0">
            <a:spAutoFit/>
          </a:bodyPr>
          <a:lstStyle/>
          <a:p>
            <a:r>
              <a:rPr lang="en-US" dirty="0"/>
              <a:t>Example programs here will all be very short &amp; simple</a:t>
            </a:r>
          </a:p>
          <a:p>
            <a:r>
              <a:rPr lang="en-US" dirty="0"/>
              <a:t>    (&lt;10 LOC, 1 branch), but – </a:t>
            </a:r>
          </a:p>
          <a:p>
            <a:endParaRPr lang="en-US" dirty="0"/>
          </a:p>
          <a:p>
            <a:pPr marL="342900" indent="-342900">
              <a:buFont typeface="Arial" panose="020B0604020202020204" pitchFamily="34" charset="0"/>
              <a:buChar char="•"/>
            </a:pPr>
            <a:r>
              <a:rPr lang="en-US" dirty="0"/>
              <a:t>Med/</a:t>
            </a:r>
            <a:r>
              <a:rPr lang="en-US" dirty="0" err="1"/>
              <a:t>Avg</a:t>
            </a:r>
            <a:r>
              <a:rPr lang="en-US" dirty="0"/>
              <a:t> lines of code across the corpus: 45/78</a:t>
            </a:r>
          </a:p>
          <a:p>
            <a:pPr marL="342900" indent="-342900">
              <a:buFont typeface="Arial" panose="020B0604020202020204" pitchFamily="34" charset="0"/>
              <a:buChar char="•"/>
            </a:pPr>
            <a:r>
              <a:rPr lang="en-US" dirty="0"/>
              <a:t>Med/</a:t>
            </a:r>
            <a:r>
              <a:rPr lang="en-US" dirty="0" err="1"/>
              <a:t>Avg</a:t>
            </a:r>
            <a:r>
              <a:rPr lang="en-US" dirty="0"/>
              <a:t> IR paths across the corpus: 4/29</a:t>
            </a:r>
          </a:p>
          <a:p>
            <a:pPr marL="342900" indent="-342900">
              <a:buFont typeface="Arial" panose="020B0604020202020204" pitchFamily="34" charset="0"/>
              <a:buChar char="•"/>
            </a:pPr>
            <a:endParaRPr lang="en-US" dirty="0"/>
          </a:p>
          <a:p>
            <a:r>
              <a:rPr lang="en-US" dirty="0"/>
              <a:t>Expect researcher to iterate over experiments.</a:t>
            </a:r>
          </a:p>
        </p:txBody>
      </p:sp>
    </p:spTree>
    <p:custDataLst>
      <p:tags r:id="rId1"/>
    </p:custDataLst>
    <p:extLst>
      <p:ext uri="{BB962C8B-B14F-4D97-AF65-F5344CB8AC3E}">
        <p14:creationId xmlns:p14="http://schemas.microsoft.com/office/powerpoint/2010/main" val="59017934"/>
      </p:ext>
    </p:extLst>
  </p:cSld>
  <p:clrMapOvr>
    <a:masterClrMapping/>
  </p:clrMapOvr>
  <mc:AlternateContent xmlns:mc="http://schemas.openxmlformats.org/markup-compatibility/2006" xmlns:p14="http://schemas.microsoft.com/office/powerpoint/2010/main">
    <mc:Choice Requires="p14">
      <p:transition spd="slow" p14:dur="2000" advTm="21904"/>
    </mc:Choice>
    <mc:Fallback xmlns="">
      <p:transition spd="slow" advTm="2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Threat: Recording non-random “treatments”</a:t>
            </a: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    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3" name="TextBox 2">
            <a:extLst>
              <a:ext uri="{FF2B5EF4-FFF2-40B4-BE49-F238E27FC236}">
                <a16:creationId xmlns:a16="http://schemas.microsoft.com/office/drawing/2014/main" id="{6EF4732F-FA57-1543-B4BA-5E680557D814}"/>
              </a:ext>
            </a:extLst>
          </p:cNvPr>
          <p:cNvSpPr txBox="1"/>
          <p:nvPr/>
        </p:nvSpPr>
        <p:spPr>
          <a:xfrm>
            <a:off x="2209800" y="3962400"/>
            <a:ext cx="5029200" cy="1200329"/>
          </a:xfrm>
          <a:prstGeom prst="rect">
            <a:avLst/>
          </a:prstGeom>
          <a:noFill/>
        </p:spPr>
        <p:txBody>
          <a:bodyPr wrap="square" rtlCol="0">
            <a:spAutoFit/>
          </a:bodyPr>
          <a:lstStyle/>
          <a:p>
            <a:r>
              <a:rPr lang="en-US" dirty="0"/>
              <a:t>Suppose we want a default message for those we can’t upsell…</a:t>
            </a:r>
          </a:p>
        </p:txBody>
      </p:sp>
      <p:sp>
        <p:nvSpPr>
          <p:cNvPr id="13" name="Content Placeholder 2">
            <a:extLst>
              <a:ext uri="{FF2B5EF4-FFF2-40B4-BE49-F238E27FC236}">
                <a16:creationId xmlns:a16="http://schemas.microsoft.com/office/drawing/2014/main" id="{4DF636CD-5D7B-834D-8162-6E61D093BE84}"/>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message = </a:t>
            </a:r>
            <a:r>
              <a:rPr lang="en-US" sz="1350" b="1" kern="0" dirty="0">
                <a:solidFill>
                  <a:srgbClr val="7030A0"/>
                </a:solidFill>
                <a:latin typeface="Courier New" panose="02070309020205020404" pitchFamily="49" charset="0"/>
              </a:rPr>
              <a:t>”Refer a friend!";</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r>
              <a:rPr lang="en-US" sz="1350" b="1" kern="0" dirty="0">
                <a:solidFill>
                  <a:srgbClr val="0070C0"/>
                </a:solidFill>
                <a:latin typeface="Courier New" panose="02070309020205020404" pitchFamily="49" charset="0"/>
              </a:rPr>
              <a:t> else</a:t>
            </a:r>
            <a:r>
              <a:rPr lang="en-US" sz="1350" kern="0" dirty="0">
                <a:latin typeface="Courier New" panose="02070309020205020404" pitchFamily="49" charset="0"/>
              </a:rPr>
              <a:t> {</a:t>
            </a:r>
          </a:p>
          <a:p>
            <a:pPr marL="0" indent="0">
              <a:buNone/>
            </a:pPr>
            <a:r>
              <a:rPr lang="en-US" sz="1350" kern="0" dirty="0">
                <a:latin typeface="Courier New" panose="02070309020205020404" pitchFamily="49" charset="0"/>
              </a:rPr>
              <a:t>    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a:t>
            </a:r>
          </a:p>
        </p:txBody>
      </p:sp>
      <p:pic>
        <p:nvPicPr>
          <p:cNvPr id="5" name="Audio 4">
            <a:hlinkClick r:id="" action="ppaction://media"/>
            <a:extLst>
              <a:ext uri="{FF2B5EF4-FFF2-40B4-BE49-F238E27FC236}">
                <a16:creationId xmlns:a16="http://schemas.microsoft.com/office/drawing/2014/main" id="{22AFB262-7F39-8C4B-B37A-8E5F669486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88474367"/>
      </p:ext>
    </p:extLst>
  </p:cSld>
  <p:clrMapOvr>
    <a:masterClrMapping/>
  </p:clrMapOvr>
  <mc:AlternateContent xmlns:mc="http://schemas.openxmlformats.org/markup-compatibility/2006" xmlns:p14="http://schemas.microsoft.com/office/powerpoint/2010/main">
    <mc:Choice Requires="p14">
      <p:transition spd="slow" p14:dur="2000" advTm="14374"/>
    </mc:Choice>
    <mc:Fallback xmlns="">
      <p:transition spd="slow" advTm="14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7" grpId="0"/>
      <p:bldP spid="3"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Threat: Recording non-random “treatments”</a:t>
            </a: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message = </a:t>
            </a:r>
            <a:r>
              <a:rPr lang="en-US" sz="1350" b="1" kern="0" dirty="0">
                <a:solidFill>
                  <a:srgbClr val="7030A0"/>
                </a:solidFill>
                <a:latin typeface="Courier New" panose="02070309020205020404" pitchFamily="49" charset="0"/>
              </a:rPr>
              <a:t>”Refer a friend!";</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r>
              <a:rPr lang="en-US" sz="1350" b="1" kern="0" dirty="0">
                <a:solidFill>
                  <a:srgbClr val="0070C0"/>
                </a:solidFill>
                <a:latin typeface="Courier New" panose="02070309020205020404" pitchFamily="49" charset="0"/>
              </a:rPr>
              <a:t> else</a:t>
            </a:r>
            <a:r>
              <a:rPr lang="en-US" sz="1350" kern="0" dirty="0">
                <a:latin typeface="Courier New" panose="02070309020205020404" pitchFamily="49" charset="0"/>
              </a:rPr>
              <a:t> {</a:t>
            </a:r>
          </a:p>
          <a:p>
            <a:pPr marL="0" indent="0">
              <a:buNone/>
            </a:pPr>
            <a:r>
              <a:rPr lang="en-US" sz="1350" kern="0" dirty="0">
                <a:latin typeface="Courier New" panose="02070309020205020404" pitchFamily="49" charset="0"/>
              </a:rPr>
              <a:t>    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a:t>
            </a:r>
          </a:p>
        </p:txBody>
      </p:sp>
      <p:sp>
        <p:nvSpPr>
          <p:cNvPr id="4" name="Oval 3">
            <a:extLst>
              <a:ext uri="{FF2B5EF4-FFF2-40B4-BE49-F238E27FC236}">
                <a16:creationId xmlns:a16="http://schemas.microsoft.com/office/drawing/2014/main" id="{1C842D37-8B01-7C46-8CAE-F435043F8538}"/>
              </a:ext>
            </a:extLst>
          </p:cNvPr>
          <p:cNvSpPr/>
          <p:nvPr/>
        </p:nvSpPr>
        <p:spPr bwMode="auto">
          <a:xfrm>
            <a:off x="152400" y="2290970"/>
            <a:ext cx="3505200" cy="32290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cxnSp>
        <p:nvCxnSpPr>
          <p:cNvPr id="5" name="Straight Arrow Connector 4">
            <a:extLst>
              <a:ext uri="{FF2B5EF4-FFF2-40B4-BE49-F238E27FC236}">
                <a16:creationId xmlns:a16="http://schemas.microsoft.com/office/drawing/2014/main" id="{FC26184D-D9A2-0341-8996-766715716809}"/>
              </a:ext>
            </a:extLst>
          </p:cNvPr>
          <p:cNvCxnSpPr>
            <a:cxnSpLocks/>
          </p:cNvCxnSpPr>
          <p:nvPr/>
        </p:nvCxnSpPr>
        <p:spPr bwMode="auto">
          <a:xfrm flipH="1" flipV="1">
            <a:off x="1895062" y="2592308"/>
            <a:ext cx="238538" cy="137009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extBox 7">
            <a:extLst>
              <a:ext uri="{FF2B5EF4-FFF2-40B4-BE49-F238E27FC236}">
                <a16:creationId xmlns:a16="http://schemas.microsoft.com/office/drawing/2014/main" id="{598655DC-7773-4B4C-B900-7777D5146B90}"/>
              </a:ext>
            </a:extLst>
          </p:cNvPr>
          <p:cNvSpPr txBox="1"/>
          <p:nvPr/>
        </p:nvSpPr>
        <p:spPr>
          <a:xfrm>
            <a:off x="228600" y="4038600"/>
            <a:ext cx="4419600" cy="1200329"/>
          </a:xfrm>
          <a:prstGeom prst="rect">
            <a:avLst/>
          </a:prstGeom>
          <a:noFill/>
        </p:spPr>
        <p:txBody>
          <a:bodyPr wrap="square" rtlCol="0">
            <a:spAutoFit/>
          </a:bodyPr>
          <a:lstStyle/>
          <a:p>
            <a:pPr algn="ctr"/>
            <a:r>
              <a:rPr lang="en-US" b="1" dirty="0">
                <a:solidFill>
                  <a:srgbClr val="FF0000"/>
                </a:solidFill>
              </a:rPr>
              <a:t>NEVER want “non-randomly” assigned data mixed with “randomly” assigned</a:t>
            </a:r>
          </a:p>
        </p:txBody>
      </p:sp>
      <p:sp>
        <p:nvSpPr>
          <p:cNvPr id="10" name="Explosion 2 9">
            <a:extLst>
              <a:ext uri="{FF2B5EF4-FFF2-40B4-BE49-F238E27FC236}">
                <a16:creationId xmlns:a16="http://schemas.microsoft.com/office/drawing/2014/main" id="{452AC6C0-92BC-9E48-94B8-1E655E62B3BB}"/>
              </a:ext>
            </a:extLst>
          </p:cNvPr>
          <p:cNvSpPr/>
          <p:nvPr/>
        </p:nvSpPr>
        <p:spPr bwMode="auto">
          <a:xfrm>
            <a:off x="4953000" y="3505201"/>
            <a:ext cx="4038600" cy="1600199"/>
          </a:xfrm>
          <a:prstGeom prst="irregularSeal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err="1"/>
              <a:t>PlanAlyzer</a:t>
            </a:r>
            <a:r>
              <a:rPr lang="en-US" dirty="0"/>
              <a:t> finds!</a:t>
            </a:r>
            <a:endParaRPr kumimoji="0" lang="en-US" sz="2400" b="0" i="0" u="none" strike="noStrike" cap="none" normalizeH="0" baseline="0" dirty="0">
              <a:ln>
                <a:noFill/>
              </a:ln>
              <a:solidFill>
                <a:schemeClr val="tx1"/>
              </a:solidFill>
              <a:effectLst/>
              <a:latin typeface="Geneva" charset="0"/>
              <a:ea typeface="ＭＳ Ｐゴシック" charset="0"/>
            </a:endParaRPr>
          </a:p>
        </p:txBody>
      </p:sp>
      <p:pic>
        <p:nvPicPr>
          <p:cNvPr id="6" name="Audio 5">
            <a:hlinkClick r:id="" action="ppaction://media"/>
            <a:extLst>
              <a:ext uri="{FF2B5EF4-FFF2-40B4-BE49-F238E27FC236}">
                <a16:creationId xmlns:a16="http://schemas.microsoft.com/office/drawing/2014/main" id="{7BA154D2-1494-7544-B05D-4104DFFBEE1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55090209"/>
      </p:ext>
    </p:extLst>
  </p:cSld>
  <p:clrMapOvr>
    <a:masterClrMapping/>
  </p:clrMapOvr>
  <mc:AlternateContent xmlns:mc="http://schemas.openxmlformats.org/markup-compatibility/2006" xmlns:p14="http://schemas.microsoft.com/office/powerpoint/2010/main">
    <mc:Choice Requires="p14">
      <p:transition spd="slow" p14:dur="2000" advTm="12550"/>
    </mc:Choice>
    <mc:Fallback xmlns="">
      <p:transition spd="slow" advTm="1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Fix: Recording non-random “treatments”</a:t>
            </a: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message = </a:t>
            </a:r>
            <a:r>
              <a:rPr lang="en-US" sz="1350" b="1" kern="0" dirty="0">
                <a:solidFill>
                  <a:srgbClr val="7030A0"/>
                </a:solidFill>
                <a:latin typeface="Courier New" panose="02070309020205020404" pitchFamily="49" charset="0"/>
              </a:rPr>
              <a:t>”Refer a friend!";</a:t>
            </a:r>
          </a:p>
          <a:p>
            <a:pPr marL="0" indent="0">
              <a:buNone/>
            </a:pPr>
            <a:r>
              <a:rPr lang="en-US" sz="1350" b="1" kern="0" dirty="0">
                <a:solidFill>
                  <a:srgbClr val="7030A0"/>
                </a:solidFill>
                <a:latin typeface="Courier New" panose="02070309020205020404" pitchFamily="49" charset="0"/>
              </a:rPr>
              <a:t>    </a:t>
            </a: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r>
              <a:rPr lang="en-US" sz="1350" b="1" kern="0" dirty="0">
                <a:solidFill>
                  <a:srgbClr val="0070C0"/>
                </a:solidFill>
                <a:latin typeface="Courier New" panose="02070309020205020404" pitchFamily="49" charset="0"/>
              </a:rPr>
              <a:t> else</a:t>
            </a:r>
            <a:r>
              <a:rPr lang="en-US" sz="1350" kern="0" dirty="0">
                <a:latin typeface="Courier New" panose="02070309020205020404" pitchFamily="49" charset="0"/>
              </a:rPr>
              <a:t> {</a:t>
            </a:r>
          </a:p>
          <a:p>
            <a:pPr marL="0" indent="0">
              <a:buNone/>
            </a:pPr>
            <a:r>
              <a:rPr lang="en-US" sz="1350" kern="0" dirty="0">
                <a:latin typeface="Courier New" panose="02070309020205020404" pitchFamily="49" charset="0"/>
              </a:rPr>
              <a:t>    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a:t>
            </a:r>
          </a:p>
        </p:txBody>
      </p:sp>
      <p:sp>
        <p:nvSpPr>
          <p:cNvPr id="9" name="Content Placeholder 2">
            <a:extLst>
              <a:ext uri="{FF2B5EF4-FFF2-40B4-BE49-F238E27FC236}">
                <a16:creationId xmlns:a16="http://schemas.microsoft.com/office/drawing/2014/main" id="{636BCAAC-C288-244D-A94F-242BEC5646F8}"/>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message = </a:t>
            </a:r>
            <a:r>
              <a:rPr lang="en-US" sz="1350" b="1" kern="0" dirty="0">
                <a:solidFill>
                  <a:srgbClr val="7030A0"/>
                </a:solidFill>
                <a:latin typeface="Courier New" panose="02070309020205020404" pitchFamily="49" charset="0"/>
              </a:rPr>
              <a:t>”Refer a friend!";</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r>
              <a:rPr lang="en-US" sz="1350" b="1" kern="0" dirty="0">
                <a:solidFill>
                  <a:srgbClr val="0070C0"/>
                </a:solidFill>
                <a:latin typeface="Courier New" panose="02070309020205020404" pitchFamily="49" charset="0"/>
              </a:rPr>
              <a:t> else</a:t>
            </a:r>
            <a:r>
              <a:rPr lang="en-US" sz="1350" kern="0" dirty="0">
                <a:latin typeface="Courier New" panose="02070309020205020404" pitchFamily="49" charset="0"/>
              </a:rPr>
              <a:t> {</a:t>
            </a:r>
          </a:p>
          <a:p>
            <a:pPr marL="0" indent="0">
              <a:buNone/>
            </a:pPr>
            <a:r>
              <a:rPr lang="en-US" sz="1350" kern="0" dirty="0">
                <a:latin typeface="Courier New" panose="02070309020205020404" pitchFamily="49" charset="0"/>
              </a:rPr>
              <a:t>    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a:t>
            </a:r>
          </a:p>
        </p:txBody>
      </p:sp>
      <p:pic>
        <p:nvPicPr>
          <p:cNvPr id="4" name="Audio 3">
            <a:hlinkClick r:id="" action="ppaction://media"/>
            <a:extLst>
              <a:ext uri="{FF2B5EF4-FFF2-40B4-BE49-F238E27FC236}">
                <a16:creationId xmlns:a16="http://schemas.microsoft.com/office/drawing/2014/main" id="{BB887DFA-695B-454D-A28B-9B2597C96C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50349358"/>
      </p:ext>
    </p:extLst>
  </p:cSld>
  <p:clrMapOvr>
    <a:masterClrMapping/>
  </p:clrMapOvr>
  <mc:AlternateContent xmlns:mc="http://schemas.openxmlformats.org/markup-compatibility/2006" xmlns:p14="http://schemas.microsoft.com/office/powerpoint/2010/main">
    <mc:Choice Requires="p14">
      <p:transition spd="slow" p14:dur="2000" advTm="5385"/>
    </mc:Choice>
    <mc:Fallback xmlns="">
      <p:transition spd="slow" advTm="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1000"/>
                                        <p:tgtEl>
                                          <p:spTgt spid="9"/>
                                        </p:tgtEl>
                                      </p:cBhvr>
                                    </p:animEffect>
                                    <p:set>
                                      <p:cBhvr>
                                        <p:cTn id="11" dur="1" fill="hold">
                                          <p:stCondLst>
                                            <p:cond delay="999"/>
                                          </p:stCondLst>
                                        </p:cTn>
                                        <p:tgtEl>
                                          <p:spTgt spid="9"/>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FCDE-FEEB-7240-BA3B-586FB5FE36AA}"/>
              </a:ext>
            </a:extLst>
          </p:cNvPr>
          <p:cNvSpPr>
            <a:spLocks noGrp="1"/>
          </p:cNvSpPr>
          <p:nvPr>
            <p:ph type="title"/>
          </p:nvPr>
        </p:nvSpPr>
        <p:spPr>
          <a:xfrm>
            <a:off x="381000" y="609600"/>
            <a:ext cx="8458200" cy="533400"/>
          </a:xfrm>
        </p:spPr>
        <p:txBody>
          <a:bodyPr/>
          <a:lstStyle/>
          <a:p>
            <a:r>
              <a:rPr lang="en-US" dirty="0"/>
              <a:t>Crisis averted!</a:t>
            </a:r>
          </a:p>
        </p:txBody>
      </p:sp>
      <p:pic>
        <p:nvPicPr>
          <p:cNvPr id="4" name="Picture 2">
            <a:extLst>
              <a:ext uri="{FF2B5EF4-FFF2-40B4-BE49-F238E27FC236}">
                <a16:creationId xmlns:a16="http://schemas.microsoft.com/office/drawing/2014/main" id="{37AC1C04-BB7A-CE4F-B8CD-A34DA7689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192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B1A7C4F3-84C5-F04D-9B8C-0745E91ADA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8477744"/>
      </p:ext>
    </p:extLst>
  </p:cSld>
  <p:clrMapOvr>
    <a:masterClrMapping/>
  </p:clrMapOvr>
  <mc:AlternateContent xmlns:mc="http://schemas.openxmlformats.org/markup-compatibility/2006" xmlns:p14="http://schemas.microsoft.com/office/powerpoint/2010/main">
    <mc:Choice Requires="p14">
      <p:transition spd="slow" p14:dur="2000" advTm="2338"/>
    </mc:Choice>
    <mc:Fallback xmlns="">
      <p:transition spd="slow" advTm="2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Threat: Not recording values conditioned on</a:t>
            </a: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20" name="TextBox 19">
            <a:extLst>
              <a:ext uri="{FF2B5EF4-FFF2-40B4-BE49-F238E27FC236}">
                <a16:creationId xmlns:a16="http://schemas.microsoft.com/office/drawing/2014/main" id="{1C3F2CFB-9952-0C49-9D51-54DA2AFD317B}"/>
              </a:ext>
            </a:extLst>
          </p:cNvPr>
          <p:cNvSpPr txBox="1"/>
          <p:nvPr/>
        </p:nvSpPr>
        <p:spPr>
          <a:xfrm>
            <a:off x="2895600" y="4038600"/>
            <a:ext cx="3581400" cy="1200329"/>
          </a:xfrm>
          <a:prstGeom prst="rect">
            <a:avLst/>
          </a:prstGeom>
          <a:noFill/>
        </p:spPr>
        <p:txBody>
          <a:bodyPr wrap="square" rtlCol="0">
            <a:spAutoFit/>
          </a:bodyPr>
          <a:lstStyle/>
          <a:p>
            <a:pPr algn="ctr"/>
            <a:r>
              <a:rPr lang="en-US" dirty="0"/>
              <a:t>Suppose you want different messages for each population.</a:t>
            </a:r>
          </a:p>
        </p:txBody>
      </p:sp>
      <p:pic>
        <p:nvPicPr>
          <p:cNvPr id="4" name="Audio 3">
            <a:hlinkClick r:id="" action="ppaction://media"/>
            <a:extLst>
              <a:ext uri="{FF2B5EF4-FFF2-40B4-BE49-F238E27FC236}">
                <a16:creationId xmlns:a16="http://schemas.microsoft.com/office/drawing/2014/main" id="{A8D05484-D722-0847-A588-A8F3162C16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309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7"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Threat: Not recording values conditioned on</a:t>
            </a:r>
          </a:p>
        </p:txBody>
      </p:sp>
      <p:sp>
        <p:nvSpPr>
          <p:cNvPr id="5" name="Oval 4">
            <a:extLst>
              <a:ext uri="{FF2B5EF4-FFF2-40B4-BE49-F238E27FC236}">
                <a16:creationId xmlns:a16="http://schemas.microsoft.com/office/drawing/2014/main" id="{D5F80870-E63B-DF46-B461-56EA41A076C9}"/>
              </a:ext>
            </a:extLst>
          </p:cNvPr>
          <p:cNvSpPr/>
          <p:nvPr/>
        </p:nvSpPr>
        <p:spPr bwMode="auto">
          <a:xfrm>
            <a:off x="304800" y="2031008"/>
            <a:ext cx="2898914" cy="322909"/>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8" name="TextBox 7">
            <a:extLst>
              <a:ext uri="{FF2B5EF4-FFF2-40B4-BE49-F238E27FC236}">
                <a16:creationId xmlns:a16="http://schemas.microsoft.com/office/drawing/2014/main" id="{A80212C3-FCE0-8C4A-872A-39973CC9EF10}"/>
              </a:ext>
            </a:extLst>
          </p:cNvPr>
          <p:cNvSpPr txBox="1"/>
          <p:nvPr/>
        </p:nvSpPr>
        <p:spPr>
          <a:xfrm>
            <a:off x="5181600" y="1295400"/>
            <a:ext cx="3962400" cy="3847207"/>
          </a:xfrm>
          <a:prstGeom prst="rect">
            <a:avLst/>
          </a:prstGeom>
          <a:noFill/>
        </p:spPr>
        <p:txBody>
          <a:bodyPr wrap="square" rtlCol="0">
            <a:spAutoFit/>
          </a:bodyPr>
          <a:lstStyle/>
          <a:p>
            <a:pPr algn="ctr"/>
            <a:r>
              <a:rPr lang="en-US" b="1" dirty="0">
                <a:solidFill>
                  <a:srgbClr val="FF0000"/>
                </a:solidFill>
              </a:rPr>
              <a:t>If datum isn’t saved in a named variable…</a:t>
            </a:r>
          </a:p>
          <a:p>
            <a:pPr algn="ctr"/>
            <a:endParaRPr lang="en-US" b="1" dirty="0">
              <a:solidFill>
                <a:srgbClr val="FF0000"/>
              </a:solidFill>
            </a:endParaRPr>
          </a:p>
          <a:p>
            <a:pPr algn="ctr"/>
            <a:r>
              <a:rPr lang="en-US" b="1" dirty="0">
                <a:solidFill>
                  <a:srgbClr val="FF0000"/>
                </a:solidFill>
              </a:rPr>
              <a:t>…then that datum isn’t recorded!</a:t>
            </a:r>
          </a:p>
          <a:p>
            <a:pPr algn="ctr"/>
            <a:endParaRPr lang="en-US" b="1" dirty="0">
              <a:solidFill>
                <a:srgbClr val="FF0000"/>
              </a:solidFill>
            </a:endParaRPr>
          </a:p>
          <a:p>
            <a:pPr algn="ctr"/>
            <a:r>
              <a:rPr lang="en-US" b="1" dirty="0">
                <a:solidFill>
                  <a:srgbClr val="FF0000"/>
                </a:solidFill>
              </a:rPr>
              <a:t>Only an error when this variable is an unrecorded </a:t>
            </a:r>
            <a:r>
              <a:rPr lang="en-US" b="1" i="1" dirty="0">
                <a:solidFill>
                  <a:srgbClr val="FF0000"/>
                </a:solidFill>
              </a:rPr>
              <a:t>confounder</a:t>
            </a:r>
            <a:r>
              <a:rPr lang="en-US" b="1" dirty="0">
                <a:solidFill>
                  <a:srgbClr val="FF0000"/>
                </a:solidFill>
              </a:rPr>
              <a:t> </a:t>
            </a:r>
          </a:p>
          <a:p>
            <a:pPr algn="ctr"/>
            <a:r>
              <a:rPr lang="en-US" sz="1400" b="1" dirty="0">
                <a:solidFill>
                  <a:srgbClr val="FF0000"/>
                </a:solidFill>
              </a:rPr>
              <a:t>(i.e., cause of both treatment and outcome)</a:t>
            </a:r>
          </a:p>
        </p:txBody>
      </p:sp>
      <p:sp>
        <p:nvSpPr>
          <p:cNvPr id="15" name="Content Placeholder 2">
            <a:extLst>
              <a:ext uri="{FF2B5EF4-FFF2-40B4-BE49-F238E27FC236}">
                <a16:creationId xmlns:a16="http://schemas.microsoft.com/office/drawing/2014/main" id="{44BBC981-D3DA-1C45-9CFF-2D0F92C9596F}"/>
              </a:ext>
            </a:extLst>
          </p:cNvPr>
          <p:cNvSpPr txBox="1">
            <a:spLocks/>
          </p:cNvSpPr>
          <p:nvPr/>
        </p:nvSpPr>
        <p:spPr bwMode="auto">
          <a:xfrm>
            <a:off x="0" y="3581400"/>
            <a:ext cx="7467600" cy="259526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b="1" kern="0" dirty="0" err="1">
                <a:solidFill>
                  <a:schemeClr val="accent2">
                    <a:lumMod val="60000"/>
                    <a:lumOff val="40000"/>
                  </a:schemeClr>
                </a:solidFill>
                <a:latin typeface="Courier New" panose="02070309020205020404" pitchFamily="49" charset="0"/>
              </a:rPr>
              <a:t>bernoulliTrial</a:t>
            </a:r>
            <a:r>
              <a:rPr lang="en-US" sz="1350" kern="0" dirty="0">
                <a:latin typeface="Courier New" panose="02070309020205020404" pitchFamily="49" charset="0"/>
              </a:rPr>
              <a:t>(p=0.5, salt=</a:t>
            </a:r>
            <a:r>
              <a:rPr lang="en-US" sz="1350" b="1" kern="0" dirty="0">
                <a:solidFill>
                  <a:srgbClr val="7030A0"/>
                </a:solidFill>
                <a:latin typeface="Courier New" panose="02070309020205020404" pitchFamily="49" charset="0"/>
              </a:rPr>
              <a:t>"flip”</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 {</a:t>
            </a:r>
            <a:endParaRPr lang="en-US" sz="1350" b="1" kern="0" dirty="0">
              <a:solidFill>
                <a:srgbClr val="FF0000"/>
              </a:solidFill>
              <a:latin typeface="Courier New" panose="02070309020205020404" pitchFamily="49" charset="0"/>
            </a:endParaRP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msgA</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a:t>
            </a:r>
            <a:r>
              <a:rPr lang="en-US" sz="1350" b="1" kern="0" dirty="0">
                <a:solidFill>
                  <a:srgbClr val="0070C0"/>
                </a:solidFill>
                <a:latin typeface="Courier New" panose="02070309020205020404" pitchFamily="49" charset="0"/>
              </a:rPr>
              <a:t>else </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    message = </a:t>
            </a:r>
            <a:r>
              <a:rPr lang="en-US" sz="1350" kern="0" dirty="0" err="1">
                <a:latin typeface="Courier New" panose="02070309020205020404" pitchFamily="49" charset="0"/>
              </a:rPr>
              <a:t>msgB</a:t>
            </a:r>
            <a:r>
              <a:rPr lang="en-US" sz="1350" kern="0" dirty="0">
                <a:latin typeface="Courier New" panose="02070309020205020404" pitchFamily="49" charset="0"/>
              </a:rPr>
              <a:t>;</a:t>
            </a:r>
          </a:p>
          <a:p>
            <a:pPr marL="0" indent="0">
              <a:buFont typeface="Wingdings" charset="0"/>
              <a:buNone/>
            </a:pPr>
            <a:r>
              <a:rPr lang="en-US" sz="1350" kern="0" dirty="0">
                <a:latin typeface="Courier New" panose="02070309020205020404" pitchFamily="49" charset="0"/>
              </a:rPr>
              <a:t>}</a:t>
            </a: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true;</a:t>
            </a:r>
            <a:endParaRPr lang="en-US" sz="1350" kern="0" dirty="0">
              <a:latin typeface="Courier New" panose="02070309020205020404" pitchFamily="49" charset="0"/>
            </a:endParaRPr>
          </a:p>
        </p:txBody>
      </p:sp>
      <p:cxnSp>
        <p:nvCxnSpPr>
          <p:cNvPr id="16" name="Straight Connector 15">
            <a:extLst>
              <a:ext uri="{FF2B5EF4-FFF2-40B4-BE49-F238E27FC236}">
                <a16:creationId xmlns:a16="http://schemas.microsoft.com/office/drawing/2014/main" id="{3DADBF74-C3F4-3747-9C96-6B593B69CFF9}"/>
              </a:ext>
            </a:extLst>
          </p:cNvPr>
          <p:cNvCxnSpPr/>
          <p:nvPr/>
        </p:nvCxnSpPr>
        <p:spPr bwMode="auto">
          <a:xfrm flipV="1">
            <a:off x="0" y="3627011"/>
            <a:ext cx="3886200" cy="720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Oval 16">
            <a:extLst>
              <a:ext uri="{FF2B5EF4-FFF2-40B4-BE49-F238E27FC236}">
                <a16:creationId xmlns:a16="http://schemas.microsoft.com/office/drawing/2014/main" id="{7AFA83D0-D89D-A340-8834-08C14840E7E7}"/>
              </a:ext>
            </a:extLst>
          </p:cNvPr>
          <p:cNvSpPr/>
          <p:nvPr/>
        </p:nvSpPr>
        <p:spPr bwMode="auto">
          <a:xfrm>
            <a:off x="0" y="4114800"/>
            <a:ext cx="5486400" cy="677517"/>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Content Placeholder 2">
            <a:extLst>
              <a:ext uri="{FF2B5EF4-FFF2-40B4-BE49-F238E27FC236}">
                <a16:creationId xmlns:a16="http://schemas.microsoft.com/office/drawing/2014/main" id="{AF347EE1-4AF2-0941-BA75-D6427FFEAA9F}"/>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cxnSp>
        <p:nvCxnSpPr>
          <p:cNvPr id="18" name="Straight Arrow Connector 17">
            <a:extLst>
              <a:ext uri="{FF2B5EF4-FFF2-40B4-BE49-F238E27FC236}">
                <a16:creationId xmlns:a16="http://schemas.microsoft.com/office/drawing/2014/main" id="{DB73A089-FCEB-CE46-AA8B-488840C86348}"/>
              </a:ext>
            </a:extLst>
          </p:cNvPr>
          <p:cNvCxnSpPr>
            <a:cxnSpLocks/>
          </p:cNvCxnSpPr>
          <p:nvPr/>
        </p:nvCxnSpPr>
        <p:spPr bwMode="auto">
          <a:xfrm flipH="1">
            <a:off x="3203714" y="2192462"/>
            <a:ext cx="2282686" cy="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4DED3EA-9AB1-8C46-B1E4-8D2D9D2C7916}"/>
              </a:ext>
            </a:extLst>
          </p:cNvPr>
          <p:cNvCxnSpPr>
            <a:cxnSpLocks/>
          </p:cNvCxnSpPr>
          <p:nvPr/>
        </p:nvCxnSpPr>
        <p:spPr bwMode="auto">
          <a:xfrm flipH="1" flipV="1">
            <a:off x="2932046" y="4799445"/>
            <a:ext cx="801754" cy="686955"/>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2C3229D2-81C7-F546-A80F-3C4537EEFF2F}"/>
              </a:ext>
            </a:extLst>
          </p:cNvPr>
          <p:cNvSpPr txBox="1"/>
          <p:nvPr/>
        </p:nvSpPr>
        <p:spPr>
          <a:xfrm>
            <a:off x="1770822" y="5487732"/>
            <a:ext cx="4419600" cy="461665"/>
          </a:xfrm>
          <a:prstGeom prst="rect">
            <a:avLst/>
          </a:prstGeom>
          <a:noFill/>
        </p:spPr>
        <p:txBody>
          <a:bodyPr wrap="square" rtlCol="0">
            <a:spAutoFit/>
          </a:bodyPr>
          <a:lstStyle/>
          <a:p>
            <a:pPr algn="ctr"/>
            <a:r>
              <a:rPr lang="en-US" b="1" dirty="0">
                <a:solidFill>
                  <a:srgbClr val="FF0000"/>
                </a:solidFill>
              </a:rPr>
              <a:t>This is OK</a:t>
            </a:r>
          </a:p>
        </p:txBody>
      </p:sp>
      <p:sp>
        <p:nvSpPr>
          <p:cNvPr id="14" name="Explosion 2 13">
            <a:extLst>
              <a:ext uri="{FF2B5EF4-FFF2-40B4-BE49-F238E27FC236}">
                <a16:creationId xmlns:a16="http://schemas.microsoft.com/office/drawing/2014/main" id="{3AFE76FE-19C6-4748-8CDA-D50829CF906D}"/>
              </a:ext>
            </a:extLst>
          </p:cNvPr>
          <p:cNvSpPr/>
          <p:nvPr/>
        </p:nvSpPr>
        <p:spPr bwMode="auto">
          <a:xfrm>
            <a:off x="2022614" y="2004006"/>
            <a:ext cx="4038600" cy="1600199"/>
          </a:xfrm>
          <a:prstGeom prst="irregularSeal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err="1"/>
              <a:t>PlanAlyzer</a:t>
            </a:r>
            <a:r>
              <a:rPr lang="en-US" dirty="0"/>
              <a:t> finds!</a:t>
            </a:r>
            <a:endParaRPr kumimoji="0" lang="en-US" sz="2400" b="0" i="0" u="none" strike="noStrike" cap="none" normalizeH="0" baseline="0" dirty="0">
              <a:ln>
                <a:noFill/>
              </a:ln>
              <a:solidFill>
                <a:schemeClr val="tx1"/>
              </a:solidFill>
              <a:effectLst/>
              <a:latin typeface="Geneva" charset="0"/>
              <a:ea typeface="ＭＳ Ｐゴシック" charset="0"/>
            </a:endParaRPr>
          </a:p>
        </p:txBody>
      </p:sp>
      <p:sp>
        <p:nvSpPr>
          <p:cNvPr id="19" name="Explosion 2 18">
            <a:extLst>
              <a:ext uri="{FF2B5EF4-FFF2-40B4-BE49-F238E27FC236}">
                <a16:creationId xmlns:a16="http://schemas.microsoft.com/office/drawing/2014/main" id="{D2D38432-C3EA-6643-BF0E-3C1EF117D6A8}"/>
              </a:ext>
            </a:extLst>
          </p:cNvPr>
          <p:cNvSpPr/>
          <p:nvPr/>
        </p:nvSpPr>
        <p:spPr bwMode="auto">
          <a:xfrm>
            <a:off x="-268357" y="4622077"/>
            <a:ext cx="4038600" cy="1600199"/>
          </a:xfrm>
          <a:prstGeom prst="irregularSeal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err="1"/>
              <a:t>PlanAlyzer</a:t>
            </a:r>
            <a:r>
              <a:rPr lang="en-US" dirty="0"/>
              <a:t> ignores!</a:t>
            </a:r>
            <a:endParaRPr kumimoji="0" lang="en-US" sz="2400" b="0" i="0" u="none" strike="noStrike" cap="none" normalizeH="0" baseline="0" dirty="0">
              <a:ln>
                <a:noFill/>
              </a:ln>
              <a:solidFill>
                <a:schemeClr val="tx1"/>
              </a:solidFill>
              <a:effectLst/>
              <a:latin typeface="Geneva" charset="0"/>
              <a:ea typeface="ＭＳ Ｐゴシック" charset="0"/>
            </a:endParaRPr>
          </a:p>
        </p:txBody>
      </p:sp>
      <p:pic>
        <p:nvPicPr>
          <p:cNvPr id="4" name="Audio 3">
            <a:hlinkClick r:id="" action="ppaction://media"/>
            <a:extLst>
              <a:ext uri="{FF2B5EF4-FFF2-40B4-BE49-F238E27FC236}">
                <a16:creationId xmlns:a16="http://schemas.microsoft.com/office/drawing/2014/main" id="{18C6AE25-5F2C-5641-8C80-A168F1F878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223799876"/>
      </p:ext>
    </p:extLst>
  </p:cSld>
  <p:clrMapOvr>
    <a:masterClrMapping/>
  </p:clrMapOvr>
  <mc:AlternateContent xmlns:mc="http://schemas.openxmlformats.org/markup-compatibility/2006" xmlns:p14="http://schemas.microsoft.com/office/powerpoint/2010/main">
    <mc:Choice Requires="p14">
      <p:transition spd="slow" p14:dur="2000" advTm="34729"/>
    </mc:Choice>
    <mc:Fallback xmlns="">
      <p:transition spd="slow" advTm="34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4"/>
                </p:tgtEl>
              </p:cMediaNode>
            </p:audio>
          </p:childTnLst>
        </p:cTn>
      </p:par>
    </p:tnLst>
    <p:bldLst>
      <p:bldP spid="5" grpId="0" animBg="1"/>
      <p:bldP spid="8" grpId="0" uiExpand="1" build="p"/>
      <p:bldP spid="15" grpId="0"/>
      <p:bldP spid="17" grpId="0" animBg="1"/>
      <p:bldP spid="13" grpId="0"/>
      <p:bldP spid="14"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7C5E-DCA0-FE4D-B790-0A3925BCD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88979"/>
            <a:ext cx="9144000" cy="1759021"/>
          </a:xfrm>
          <a:prstGeom prst="rect">
            <a:avLst/>
          </a:prstGeom>
        </p:spPr>
      </p:pic>
      <p:sp>
        <p:nvSpPr>
          <p:cNvPr id="2" name="Title 1">
            <a:extLst>
              <a:ext uri="{FF2B5EF4-FFF2-40B4-BE49-F238E27FC236}">
                <a16:creationId xmlns:a16="http://schemas.microsoft.com/office/drawing/2014/main" id="{C4BFFB6D-5C11-3E47-9C31-9E3FE8251D67}"/>
              </a:ext>
            </a:extLst>
          </p:cNvPr>
          <p:cNvSpPr>
            <a:spLocks noGrp="1"/>
          </p:cNvSpPr>
          <p:nvPr>
            <p:ph type="title"/>
          </p:nvPr>
        </p:nvSpPr>
        <p:spPr/>
        <p:txBody>
          <a:bodyPr/>
          <a:lstStyle/>
          <a:p>
            <a:r>
              <a:rPr lang="en-US" dirty="0"/>
              <a:t>Suppose you run a website…</a:t>
            </a:r>
          </a:p>
        </p:txBody>
      </p:sp>
      <p:sp>
        <p:nvSpPr>
          <p:cNvPr id="6" name="Oval 5">
            <a:extLst>
              <a:ext uri="{FF2B5EF4-FFF2-40B4-BE49-F238E27FC236}">
                <a16:creationId xmlns:a16="http://schemas.microsoft.com/office/drawing/2014/main" id="{3BAAD0A2-9EC2-5E4B-80E9-9A5865E0514A}"/>
              </a:ext>
            </a:extLst>
          </p:cNvPr>
          <p:cNvSpPr/>
          <p:nvPr/>
        </p:nvSpPr>
        <p:spPr bwMode="auto">
          <a:xfrm>
            <a:off x="6858000" y="1066800"/>
            <a:ext cx="1143000" cy="533400"/>
          </a:xfrm>
          <a:prstGeom prst="ellipse">
            <a:avLst/>
          </a:prstGeom>
          <a:no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Oval 6">
            <a:extLst>
              <a:ext uri="{FF2B5EF4-FFF2-40B4-BE49-F238E27FC236}">
                <a16:creationId xmlns:a16="http://schemas.microsoft.com/office/drawing/2014/main" id="{3E6D8F79-9CED-6A46-B92D-8A6E1F9FDDBC}"/>
              </a:ext>
            </a:extLst>
          </p:cNvPr>
          <p:cNvSpPr/>
          <p:nvPr/>
        </p:nvSpPr>
        <p:spPr bwMode="auto">
          <a:xfrm>
            <a:off x="6781800" y="1219200"/>
            <a:ext cx="11430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TextBox 9">
            <a:extLst>
              <a:ext uri="{FF2B5EF4-FFF2-40B4-BE49-F238E27FC236}">
                <a16:creationId xmlns:a16="http://schemas.microsoft.com/office/drawing/2014/main" id="{C64EF878-7D21-F64D-B066-8926FE60EF39}"/>
              </a:ext>
            </a:extLst>
          </p:cNvPr>
          <p:cNvSpPr txBox="1"/>
          <p:nvPr/>
        </p:nvSpPr>
        <p:spPr>
          <a:xfrm>
            <a:off x="2475157" y="3053035"/>
            <a:ext cx="4599336" cy="2677656"/>
          </a:xfrm>
          <a:prstGeom prst="rect">
            <a:avLst/>
          </a:prstGeom>
          <a:noFill/>
        </p:spPr>
        <p:txBody>
          <a:bodyPr wrap="none" rtlCol="0">
            <a:spAutoFit/>
          </a:bodyPr>
          <a:lstStyle/>
          <a:p>
            <a:pPr algn="ctr"/>
            <a:r>
              <a:rPr lang="en-US" dirty="0"/>
              <a:t>Suppose it’s written in JS</a:t>
            </a:r>
          </a:p>
          <a:p>
            <a:pPr algn="ctr"/>
            <a:endParaRPr lang="en-US" dirty="0"/>
          </a:p>
          <a:p>
            <a:pPr algn="ctr"/>
            <a:r>
              <a:rPr lang="en-US" dirty="0"/>
              <a:t>Suppose two existing vars:</a:t>
            </a:r>
          </a:p>
          <a:p>
            <a:pPr marL="457200" indent="-457200" algn="ctr">
              <a:buAutoNum type="arabicPeriod"/>
            </a:pPr>
            <a:r>
              <a:rPr lang="en-US" dirty="0">
                <a:latin typeface="Courier" pitchFamily="2" charset="0"/>
              </a:rPr>
              <a:t>message</a:t>
            </a:r>
          </a:p>
          <a:p>
            <a:pPr marL="457200" indent="-457200" algn="ctr">
              <a:buAutoNum type="arabicPeriod"/>
            </a:pPr>
            <a:r>
              <a:rPr lang="en-US" dirty="0" err="1">
                <a:latin typeface="Courier" pitchFamily="2" charset="0"/>
              </a:rPr>
              <a:t>log_obj</a:t>
            </a:r>
            <a:endParaRPr lang="en-US" dirty="0">
              <a:latin typeface="Courier" pitchFamily="2" charset="0"/>
            </a:endParaRPr>
          </a:p>
          <a:p>
            <a:pPr marL="457200" indent="-457200" algn="ctr">
              <a:buAutoNum type="arabicPeriod"/>
            </a:pPr>
            <a:endParaRPr lang="en-US" dirty="0">
              <a:latin typeface="Courier" pitchFamily="2" charset="0"/>
            </a:endParaRPr>
          </a:p>
          <a:p>
            <a:pPr algn="ctr"/>
            <a:r>
              <a:rPr lang="en-US" dirty="0"/>
              <a:t>Suppose we record </a:t>
            </a:r>
            <a:r>
              <a:rPr lang="en-US" dirty="0">
                <a:latin typeface="Courier" pitchFamily="2" charset="0"/>
              </a:rPr>
              <a:t>#/clicks</a:t>
            </a:r>
          </a:p>
        </p:txBody>
      </p:sp>
      <p:sp>
        <p:nvSpPr>
          <p:cNvPr id="14" name="TextBox 13">
            <a:extLst>
              <a:ext uri="{FF2B5EF4-FFF2-40B4-BE49-F238E27FC236}">
                <a16:creationId xmlns:a16="http://schemas.microsoft.com/office/drawing/2014/main" id="{F0857D00-9B2C-9346-92DD-CFA7BD279004}"/>
              </a:ext>
            </a:extLst>
          </p:cNvPr>
          <p:cNvSpPr txBox="1"/>
          <p:nvPr/>
        </p:nvSpPr>
        <p:spPr>
          <a:xfrm>
            <a:off x="3429000" y="1981200"/>
            <a:ext cx="184731" cy="461665"/>
          </a:xfrm>
          <a:prstGeom prst="rect">
            <a:avLst/>
          </a:prstGeom>
          <a:noFill/>
        </p:spPr>
        <p:txBody>
          <a:bodyPr wrap="none" rtlCol="0">
            <a:spAutoFit/>
          </a:bodyPr>
          <a:lstStyle/>
          <a:p>
            <a:endParaRPr lang="en-US" dirty="0"/>
          </a:p>
        </p:txBody>
      </p:sp>
      <p:pic>
        <p:nvPicPr>
          <p:cNvPr id="18" name="Audio 17">
            <a:hlinkClick r:id="" action="ppaction://media"/>
            <a:extLst>
              <a:ext uri="{FF2B5EF4-FFF2-40B4-BE49-F238E27FC236}">
                <a16:creationId xmlns:a16="http://schemas.microsoft.com/office/drawing/2014/main" id="{E99D41F8-DFB6-2242-8A56-4C2FEE8D4C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03193687"/>
      </p:ext>
    </p:extLst>
  </p:cSld>
  <p:clrMapOvr>
    <a:masterClrMapping/>
  </p:clrMapOvr>
  <mc:AlternateContent xmlns:mc="http://schemas.openxmlformats.org/markup-compatibility/2006" xmlns:p14="http://schemas.microsoft.com/office/powerpoint/2010/main">
    <mc:Choice Requires="p14">
      <p:transition spd="slow" p14:dur="2000" advTm="30413"/>
    </mc:Choice>
    <mc:Fallback xmlns="">
      <p:transition spd="slow" advTm="3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bldLst>
      <p:bldP spid="7" grpId="0" animBg="1"/>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546C5CA-1219-674A-9C16-1D812F30B580}"/>
              </a:ext>
            </a:extLst>
          </p:cNvPr>
          <p:cNvSpPr txBox="1">
            <a:spLocks/>
          </p:cNvSpPr>
          <p:nvPr/>
        </p:nvSpPr>
        <p:spPr bwMode="auto">
          <a:xfrm>
            <a:off x="36443" y="1295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upsellable</a:t>
            </a:r>
            <a:r>
              <a:rPr lang="en-US" sz="1350" kern="0" dirty="0">
                <a:latin typeface="Courier New" panose="02070309020205020404" pitchFamily="49" charset="0"/>
              </a:rPr>
              <a:t> = </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upsellable</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10" name="Content Placeholder 2">
            <a:extLst>
              <a:ext uri="{FF2B5EF4-FFF2-40B4-BE49-F238E27FC236}">
                <a16:creationId xmlns:a16="http://schemas.microsoft.com/office/drawing/2014/main" id="{AF347EE1-4AF2-0941-BA75-D6427FFEAA9F}"/>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a:t>Fix: Not recording values conditioned on</a:t>
            </a:r>
          </a:p>
        </p:txBody>
      </p:sp>
      <p:pic>
        <p:nvPicPr>
          <p:cNvPr id="4" name="Audio 3">
            <a:hlinkClick r:id="" action="ppaction://media"/>
            <a:extLst>
              <a:ext uri="{FF2B5EF4-FFF2-40B4-BE49-F238E27FC236}">
                <a16:creationId xmlns:a16="http://schemas.microsoft.com/office/drawing/2014/main" id="{ACD1A1CD-BD36-CD4E-AFEA-CDDFDB07292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341767062"/>
      </p:ext>
    </p:extLst>
  </p:cSld>
  <p:clrMapOvr>
    <a:masterClrMapping/>
  </p:clrMapOvr>
  <mc:AlternateContent xmlns:mc="http://schemas.openxmlformats.org/markup-compatibility/2006" xmlns:p14="http://schemas.microsoft.com/office/powerpoint/2010/main">
    <mc:Choice Requires="p14">
      <p:transition spd="slow" p14:dur="2000" advTm="14894"/>
    </mc:Choice>
    <mc:Fallback xmlns="">
      <p:transition spd="slow" advTm="1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0"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FCDE-FEEB-7240-BA3B-586FB5FE36AA}"/>
              </a:ext>
            </a:extLst>
          </p:cNvPr>
          <p:cNvSpPr>
            <a:spLocks noGrp="1"/>
          </p:cNvSpPr>
          <p:nvPr>
            <p:ph type="title"/>
          </p:nvPr>
        </p:nvSpPr>
        <p:spPr>
          <a:xfrm>
            <a:off x="381000" y="609600"/>
            <a:ext cx="8458200" cy="533400"/>
          </a:xfrm>
        </p:spPr>
        <p:txBody>
          <a:bodyPr/>
          <a:lstStyle/>
          <a:p>
            <a:r>
              <a:rPr lang="en-US" dirty="0"/>
              <a:t>Crisis averted!</a:t>
            </a:r>
          </a:p>
        </p:txBody>
      </p:sp>
      <p:pic>
        <p:nvPicPr>
          <p:cNvPr id="4" name="Picture 2">
            <a:extLst>
              <a:ext uri="{FF2B5EF4-FFF2-40B4-BE49-F238E27FC236}">
                <a16:creationId xmlns:a16="http://schemas.microsoft.com/office/drawing/2014/main" id="{37AC1C04-BB7A-CE4F-B8CD-A34DA7689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192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34EC627-EFD6-854B-841E-F27CDCE5E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28891098"/>
      </p:ext>
    </p:extLst>
  </p:cSld>
  <p:clrMapOvr>
    <a:masterClrMapping/>
  </p:clrMapOvr>
  <mc:AlternateContent xmlns:mc="http://schemas.openxmlformats.org/markup-compatibility/2006" xmlns:p14="http://schemas.microsoft.com/office/powerpoint/2010/main">
    <mc:Choice Requires="p14">
      <p:transition spd="slow" p14:dur="2000" advTm="2482"/>
    </mc:Choice>
    <mc:Fallback xmlns="">
      <p:transition spd="slow" advTm="2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Threat: Inadvertently turning off randomization</a:t>
            </a:r>
          </a:p>
        </p:txBody>
      </p:sp>
      <p:sp>
        <p:nvSpPr>
          <p:cNvPr id="21" name="TextBox 20">
            <a:extLst>
              <a:ext uri="{FF2B5EF4-FFF2-40B4-BE49-F238E27FC236}">
                <a16:creationId xmlns:a16="http://schemas.microsoft.com/office/drawing/2014/main" id="{9660D79D-7D17-4346-98E4-0175879D6C22}"/>
              </a:ext>
            </a:extLst>
          </p:cNvPr>
          <p:cNvSpPr txBox="1"/>
          <p:nvPr/>
        </p:nvSpPr>
        <p:spPr>
          <a:xfrm>
            <a:off x="1981200" y="2362200"/>
            <a:ext cx="5638800" cy="1938992"/>
          </a:xfrm>
          <a:prstGeom prst="rect">
            <a:avLst/>
          </a:prstGeom>
          <a:noFill/>
        </p:spPr>
        <p:txBody>
          <a:bodyPr wrap="square" rtlCol="0">
            <a:spAutoFit/>
          </a:bodyPr>
          <a:lstStyle/>
          <a:p>
            <a:r>
              <a:rPr lang="en-US" dirty="0"/>
              <a:t>Can happen for a variety of reasons:</a:t>
            </a:r>
          </a:p>
          <a:p>
            <a:endParaRPr lang="en-US" dirty="0"/>
          </a:p>
          <a:p>
            <a:pPr marL="457200" indent="-457200">
              <a:buAutoNum type="arabicPeriod"/>
            </a:pPr>
            <a:r>
              <a:rPr lang="en-US" dirty="0"/>
              <a:t>Assignment weights don’t vary</a:t>
            </a:r>
          </a:p>
          <a:p>
            <a:pPr marL="457200" indent="-457200">
              <a:buAutoNum type="arabicPeriod"/>
            </a:pPr>
            <a:r>
              <a:rPr lang="en-US" dirty="0"/>
              <a:t>Branches get turned off</a:t>
            </a:r>
          </a:p>
          <a:p>
            <a:pPr marL="457200" indent="-457200">
              <a:buAutoNum type="arabicPeriod"/>
            </a:pPr>
            <a:r>
              <a:rPr lang="en-US" dirty="0"/>
              <a:t>Data flow into units</a:t>
            </a:r>
          </a:p>
        </p:txBody>
      </p:sp>
      <p:pic>
        <p:nvPicPr>
          <p:cNvPr id="4" name="Audio 3">
            <a:hlinkClick r:id="" action="ppaction://media"/>
            <a:extLst>
              <a:ext uri="{FF2B5EF4-FFF2-40B4-BE49-F238E27FC236}">
                <a16:creationId xmlns:a16="http://schemas.microsoft.com/office/drawing/2014/main" id="{7FC08904-1C27-0E49-B42A-851065A876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707842231"/>
      </p:ext>
    </p:extLst>
  </p:cSld>
  <p:clrMapOvr>
    <a:masterClrMapping/>
  </p:clrMapOvr>
  <mc:AlternateContent xmlns:mc="http://schemas.openxmlformats.org/markup-compatibility/2006" xmlns:p14="http://schemas.microsoft.com/office/powerpoint/2010/main">
    <mc:Choice Requires="p14">
      <p:transition spd="slow" p14:dur="2000" advTm="6250"/>
    </mc:Choice>
    <mc:Fallback xmlns="">
      <p:transition spd="slow" advTm="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1" grpId="0" uiExpand="1"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Threat: Inadvertently turning off randomization</a:t>
            </a:r>
          </a:p>
        </p:txBody>
      </p:sp>
      <p:sp>
        <p:nvSpPr>
          <p:cNvPr id="21" name="TextBox 20">
            <a:extLst>
              <a:ext uri="{FF2B5EF4-FFF2-40B4-BE49-F238E27FC236}">
                <a16:creationId xmlns:a16="http://schemas.microsoft.com/office/drawing/2014/main" id="{9660D79D-7D17-4346-98E4-0175879D6C22}"/>
              </a:ext>
            </a:extLst>
          </p:cNvPr>
          <p:cNvSpPr txBox="1"/>
          <p:nvPr/>
        </p:nvSpPr>
        <p:spPr>
          <a:xfrm>
            <a:off x="1981200" y="2362200"/>
            <a:ext cx="5638800" cy="1938992"/>
          </a:xfrm>
          <a:prstGeom prst="rect">
            <a:avLst/>
          </a:prstGeom>
          <a:noFill/>
        </p:spPr>
        <p:txBody>
          <a:bodyPr wrap="square" rtlCol="0">
            <a:spAutoFit/>
          </a:bodyPr>
          <a:lstStyle/>
          <a:p>
            <a:r>
              <a:rPr lang="en-US" dirty="0"/>
              <a:t>Can happen for a variety of reasons:</a:t>
            </a:r>
          </a:p>
          <a:p>
            <a:endParaRPr lang="en-US" dirty="0"/>
          </a:p>
          <a:p>
            <a:pPr marL="457200" indent="-457200">
              <a:buAutoNum type="arabicPeriod"/>
            </a:pPr>
            <a:r>
              <a:rPr lang="en-US" dirty="0"/>
              <a:t>Assignment weights don’t vary</a:t>
            </a:r>
          </a:p>
          <a:p>
            <a:pPr marL="457200" indent="-457200">
              <a:buAutoNum type="arabicPeriod"/>
            </a:pPr>
            <a:r>
              <a:rPr lang="en-US" dirty="0"/>
              <a:t>Branches get turned off</a:t>
            </a:r>
          </a:p>
          <a:p>
            <a:pPr marL="457200" indent="-457200">
              <a:buAutoNum type="arabicPeriod"/>
            </a:pPr>
            <a:r>
              <a:rPr lang="en-US" b="1" dirty="0"/>
              <a:t>Data flow into units</a:t>
            </a:r>
          </a:p>
        </p:txBody>
      </p:sp>
      <p:pic>
        <p:nvPicPr>
          <p:cNvPr id="4" name="Audio 3">
            <a:hlinkClick r:id="" action="ppaction://media"/>
            <a:extLst>
              <a:ext uri="{FF2B5EF4-FFF2-40B4-BE49-F238E27FC236}">
                <a16:creationId xmlns:a16="http://schemas.microsoft.com/office/drawing/2014/main" id="{D374A2FC-15CE-C54F-9AFC-5F7DE9FD41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73888016"/>
      </p:ext>
    </p:extLst>
  </p:cSld>
  <p:clrMapOvr>
    <a:masterClrMapping/>
  </p:clrMapOvr>
  <mc:AlternateContent xmlns:mc="http://schemas.openxmlformats.org/markup-compatibility/2006" xmlns:p14="http://schemas.microsoft.com/office/powerpoint/2010/main">
    <mc:Choice Requires="p14">
      <p:transition spd="slow" p14:dur="2000" advTm="4048"/>
    </mc:Choice>
    <mc:Fallback xmlns="">
      <p:transition spd="slow" advTm="4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F347EE1-4AF2-0941-BA75-D6427FFEAA9F}"/>
              </a:ext>
            </a:extLst>
          </p:cNvPr>
          <p:cNvSpPr txBox="1">
            <a:spLocks/>
          </p:cNvSpPr>
          <p:nvPr/>
        </p:nvSpPr>
        <p:spPr bwMode="auto">
          <a:xfrm>
            <a:off x="36443" y="1295400"/>
            <a:ext cx="7467600" cy="2362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b="1" kern="0" dirty="0">
                <a:solidFill>
                  <a:srgbClr val="7030A0"/>
                </a:solidFill>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"Share with your buds!";</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color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b="1" kern="0" dirty="0">
                <a:solidFill>
                  <a:srgbClr val="7030A0"/>
                </a:solidFill>
                <a:latin typeface="Courier New" panose="02070309020205020404" pitchFamily="49" charset="0"/>
              </a:rPr>
              <a:t>"red"</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 "blue", "green"</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unit=color);</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a:t>Threat: Inadvertently turning off randomization</a:t>
            </a:r>
          </a:p>
        </p:txBody>
      </p:sp>
      <p:sp>
        <p:nvSpPr>
          <p:cNvPr id="20" name="TextBox 19">
            <a:extLst>
              <a:ext uri="{FF2B5EF4-FFF2-40B4-BE49-F238E27FC236}">
                <a16:creationId xmlns:a16="http://schemas.microsoft.com/office/drawing/2014/main" id="{FCE1CB03-F80D-2747-90E2-9BA9DAFC1FEE}"/>
              </a:ext>
            </a:extLst>
          </p:cNvPr>
          <p:cNvSpPr txBox="1"/>
          <p:nvPr/>
        </p:nvSpPr>
        <p:spPr>
          <a:xfrm>
            <a:off x="2286000" y="4038600"/>
            <a:ext cx="4572000" cy="1938992"/>
          </a:xfrm>
          <a:prstGeom prst="rect">
            <a:avLst/>
          </a:prstGeom>
          <a:noFill/>
        </p:spPr>
        <p:txBody>
          <a:bodyPr wrap="square" rtlCol="0">
            <a:spAutoFit/>
          </a:bodyPr>
          <a:lstStyle/>
          <a:p>
            <a:pPr algn="ctr"/>
            <a:r>
              <a:rPr lang="en-US" dirty="0"/>
              <a:t>Suppose you want to vary button color as well…</a:t>
            </a:r>
          </a:p>
          <a:p>
            <a:pPr algn="ctr"/>
            <a:endParaRPr lang="en-US" dirty="0"/>
          </a:p>
          <a:p>
            <a:pPr algn="ctr"/>
            <a:r>
              <a:rPr lang="en-US" dirty="0"/>
              <a:t>…but you have no idea how units work.</a:t>
            </a:r>
          </a:p>
        </p:txBody>
      </p:sp>
      <p:pic>
        <p:nvPicPr>
          <p:cNvPr id="4" name="Audio 3">
            <a:hlinkClick r:id="" action="ppaction://media"/>
            <a:extLst>
              <a:ext uri="{FF2B5EF4-FFF2-40B4-BE49-F238E27FC236}">
                <a16:creationId xmlns:a16="http://schemas.microsoft.com/office/drawing/2014/main" id="{FAB3CA02-B69C-3A49-83EE-9D1159455D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530142808"/>
      </p:ext>
    </p:extLst>
  </p:cSld>
  <p:clrMapOvr>
    <a:masterClrMapping/>
  </p:clrMapOvr>
  <mc:AlternateContent xmlns:mc="http://schemas.openxmlformats.org/markup-compatibility/2006" xmlns:p14="http://schemas.microsoft.com/office/powerpoint/2010/main">
    <mc:Choice Requires="p14">
      <p:transition spd="slow" p14:dur="2000" advTm="11798"/>
    </mc:Choice>
    <mc:Fallback xmlns="">
      <p:transition spd="slow" advTm="1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0" grpId="0"/>
      <p:bldP spid="2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F347EE1-4AF2-0941-BA75-D6427FFEAA9F}"/>
              </a:ext>
            </a:extLst>
          </p:cNvPr>
          <p:cNvSpPr txBox="1">
            <a:spLocks/>
          </p:cNvSpPr>
          <p:nvPr/>
        </p:nvSpPr>
        <p:spPr bwMode="auto">
          <a:xfrm>
            <a:off x="36443" y="1295400"/>
            <a:ext cx="7467600" cy="2362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b="1" kern="0" dirty="0">
                <a:solidFill>
                  <a:srgbClr val="7030A0"/>
                </a:solidFill>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"Share with your buds!";</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color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b="1" kern="0" dirty="0">
                <a:solidFill>
                  <a:srgbClr val="7030A0"/>
                </a:solidFill>
                <a:latin typeface="Courier New" panose="02070309020205020404" pitchFamily="49" charset="0"/>
              </a:rPr>
              <a:t>"red"</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 "blue", "green"</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unit=color);</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a:t>Threat: Inadvertently turning off randomization</a:t>
            </a:r>
          </a:p>
        </p:txBody>
      </p:sp>
      <p:sp>
        <p:nvSpPr>
          <p:cNvPr id="5" name="Oval 4">
            <a:extLst>
              <a:ext uri="{FF2B5EF4-FFF2-40B4-BE49-F238E27FC236}">
                <a16:creationId xmlns:a16="http://schemas.microsoft.com/office/drawing/2014/main" id="{AB4FDE27-F3B7-1E46-8D06-09C6B48AA5A3}"/>
              </a:ext>
            </a:extLst>
          </p:cNvPr>
          <p:cNvSpPr/>
          <p:nvPr/>
        </p:nvSpPr>
        <p:spPr bwMode="auto">
          <a:xfrm>
            <a:off x="5742332" y="2971800"/>
            <a:ext cx="1524000" cy="3810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TextBox 5">
            <a:extLst>
              <a:ext uri="{FF2B5EF4-FFF2-40B4-BE49-F238E27FC236}">
                <a16:creationId xmlns:a16="http://schemas.microsoft.com/office/drawing/2014/main" id="{B2F004E9-CFF7-FA47-B54B-817FEA405D78}"/>
              </a:ext>
            </a:extLst>
          </p:cNvPr>
          <p:cNvSpPr txBox="1"/>
          <p:nvPr/>
        </p:nvSpPr>
        <p:spPr>
          <a:xfrm>
            <a:off x="3048000" y="1593503"/>
            <a:ext cx="6001578" cy="461665"/>
          </a:xfrm>
          <a:prstGeom prst="rect">
            <a:avLst/>
          </a:prstGeom>
          <a:noFill/>
        </p:spPr>
        <p:txBody>
          <a:bodyPr wrap="square" rtlCol="0">
            <a:spAutoFit/>
          </a:bodyPr>
          <a:lstStyle/>
          <a:p>
            <a:pPr algn="ctr"/>
            <a:r>
              <a:rPr lang="en-US" b="1" dirty="0">
                <a:solidFill>
                  <a:srgbClr val="FF0000"/>
                </a:solidFill>
              </a:rPr>
              <a:t>Recall: assignment is pseudo-random</a:t>
            </a:r>
          </a:p>
        </p:txBody>
      </p:sp>
      <p:cxnSp>
        <p:nvCxnSpPr>
          <p:cNvPr id="7" name="Straight Arrow Connector 6">
            <a:extLst>
              <a:ext uri="{FF2B5EF4-FFF2-40B4-BE49-F238E27FC236}">
                <a16:creationId xmlns:a16="http://schemas.microsoft.com/office/drawing/2014/main" id="{B17E95D5-2921-2049-B0AF-9A0699DA651F}"/>
              </a:ext>
            </a:extLst>
          </p:cNvPr>
          <p:cNvCxnSpPr>
            <a:cxnSpLocks/>
          </p:cNvCxnSpPr>
          <p:nvPr/>
        </p:nvCxnSpPr>
        <p:spPr bwMode="auto">
          <a:xfrm flipH="1">
            <a:off x="5504621" y="2133600"/>
            <a:ext cx="210379" cy="111510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F2F373D1-43CB-814A-B1FB-2FD8383B5B9F}"/>
              </a:ext>
            </a:extLst>
          </p:cNvPr>
          <p:cNvCxnSpPr>
            <a:cxnSpLocks/>
            <a:endCxn id="5" idx="1"/>
          </p:cNvCxnSpPr>
          <p:nvPr/>
        </p:nvCxnSpPr>
        <p:spPr bwMode="auto">
          <a:xfrm>
            <a:off x="5715000" y="2129713"/>
            <a:ext cx="250517" cy="89788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Oval 11">
            <a:extLst>
              <a:ext uri="{FF2B5EF4-FFF2-40B4-BE49-F238E27FC236}">
                <a16:creationId xmlns:a16="http://schemas.microsoft.com/office/drawing/2014/main" id="{F2ADBF03-3D5C-1441-AD0D-8E1F79B99E70}"/>
              </a:ext>
            </a:extLst>
          </p:cNvPr>
          <p:cNvSpPr/>
          <p:nvPr/>
        </p:nvSpPr>
        <p:spPr bwMode="auto">
          <a:xfrm>
            <a:off x="4648200" y="3276600"/>
            <a:ext cx="1524000" cy="3810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7" name="TextBox 16">
            <a:extLst>
              <a:ext uri="{FF2B5EF4-FFF2-40B4-BE49-F238E27FC236}">
                <a16:creationId xmlns:a16="http://schemas.microsoft.com/office/drawing/2014/main" id="{A3A297CC-760B-4040-9589-7D11640074B5}"/>
              </a:ext>
            </a:extLst>
          </p:cNvPr>
          <p:cNvSpPr txBox="1"/>
          <p:nvPr/>
        </p:nvSpPr>
        <p:spPr>
          <a:xfrm>
            <a:off x="1502465" y="3733222"/>
            <a:ext cx="6001578" cy="461665"/>
          </a:xfrm>
          <a:prstGeom prst="rect">
            <a:avLst/>
          </a:prstGeom>
          <a:noFill/>
        </p:spPr>
        <p:txBody>
          <a:bodyPr wrap="square" rtlCol="0">
            <a:spAutoFit/>
          </a:bodyPr>
          <a:lstStyle/>
          <a:p>
            <a:pPr algn="ctr"/>
            <a:r>
              <a:rPr lang="en-US" b="1" dirty="0">
                <a:solidFill>
                  <a:srgbClr val="FF0000"/>
                </a:solidFill>
              </a:rPr>
              <a:t>Two problems</a:t>
            </a:r>
          </a:p>
        </p:txBody>
      </p:sp>
      <p:pic>
        <p:nvPicPr>
          <p:cNvPr id="4" name="Audio 3">
            <a:hlinkClick r:id="" action="ppaction://media"/>
            <a:extLst>
              <a:ext uri="{FF2B5EF4-FFF2-40B4-BE49-F238E27FC236}">
                <a16:creationId xmlns:a16="http://schemas.microsoft.com/office/drawing/2014/main" id="{E75201A3-4711-0543-A972-B11A61346B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92157566"/>
      </p:ext>
    </p:extLst>
  </p:cSld>
  <p:clrMapOvr>
    <a:masterClrMapping/>
  </p:clrMapOvr>
  <mc:AlternateContent xmlns:mc="http://schemas.openxmlformats.org/markup-compatibility/2006" xmlns:p14="http://schemas.microsoft.com/office/powerpoint/2010/main">
    <mc:Choice Requires="p14">
      <p:transition spd="slow" p14:dur="2000" advTm="6007"/>
    </mc:Choice>
    <mc:Fallback xmlns="">
      <p:transition spd="slow" advTm="6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5" grpId="0" animBg="1"/>
      <p:bldP spid="6" grpId="0"/>
      <p:bldP spid="12"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F347EE1-4AF2-0941-BA75-D6427FFEAA9F}"/>
              </a:ext>
            </a:extLst>
          </p:cNvPr>
          <p:cNvSpPr txBox="1">
            <a:spLocks/>
          </p:cNvSpPr>
          <p:nvPr/>
        </p:nvSpPr>
        <p:spPr bwMode="auto">
          <a:xfrm>
            <a:off x="36443" y="1295400"/>
            <a:ext cx="7467600" cy="2362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b="1" kern="0" dirty="0">
                <a:solidFill>
                  <a:srgbClr val="7030A0"/>
                </a:solidFill>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"Share with your buds!";</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color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b="1" kern="0" dirty="0">
                <a:solidFill>
                  <a:srgbClr val="7030A0"/>
                </a:solidFill>
                <a:latin typeface="Courier New" panose="02070309020205020404" pitchFamily="49" charset="0"/>
              </a:rPr>
              <a:t>"red"</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 "blue", "green"</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unit=color);</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a:t>Threat: Inadvertently turning off randomization</a:t>
            </a:r>
          </a:p>
        </p:txBody>
      </p:sp>
      <p:sp>
        <p:nvSpPr>
          <p:cNvPr id="5" name="Oval 4">
            <a:extLst>
              <a:ext uri="{FF2B5EF4-FFF2-40B4-BE49-F238E27FC236}">
                <a16:creationId xmlns:a16="http://schemas.microsoft.com/office/drawing/2014/main" id="{AB4FDE27-F3B7-1E46-8D06-09C6B48AA5A3}"/>
              </a:ext>
            </a:extLst>
          </p:cNvPr>
          <p:cNvSpPr/>
          <p:nvPr/>
        </p:nvSpPr>
        <p:spPr bwMode="auto">
          <a:xfrm>
            <a:off x="5742332" y="2971800"/>
            <a:ext cx="1524000" cy="3810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TextBox 5">
            <a:extLst>
              <a:ext uri="{FF2B5EF4-FFF2-40B4-BE49-F238E27FC236}">
                <a16:creationId xmlns:a16="http://schemas.microsoft.com/office/drawing/2014/main" id="{B2F004E9-CFF7-FA47-B54B-817FEA405D78}"/>
              </a:ext>
            </a:extLst>
          </p:cNvPr>
          <p:cNvSpPr txBox="1"/>
          <p:nvPr/>
        </p:nvSpPr>
        <p:spPr>
          <a:xfrm>
            <a:off x="3048000" y="1593503"/>
            <a:ext cx="6001578" cy="461665"/>
          </a:xfrm>
          <a:prstGeom prst="rect">
            <a:avLst/>
          </a:prstGeom>
          <a:noFill/>
        </p:spPr>
        <p:txBody>
          <a:bodyPr wrap="square" rtlCol="0">
            <a:spAutoFit/>
          </a:bodyPr>
          <a:lstStyle/>
          <a:p>
            <a:pPr algn="ctr"/>
            <a:r>
              <a:rPr lang="en-US" b="1" dirty="0">
                <a:solidFill>
                  <a:srgbClr val="FF0000"/>
                </a:solidFill>
              </a:rPr>
              <a:t>Recall: assignment is pseudo-random</a:t>
            </a:r>
          </a:p>
        </p:txBody>
      </p:sp>
      <p:cxnSp>
        <p:nvCxnSpPr>
          <p:cNvPr id="7" name="Straight Arrow Connector 6">
            <a:extLst>
              <a:ext uri="{FF2B5EF4-FFF2-40B4-BE49-F238E27FC236}">
                <a16:creationId xmlns:a16="http://schemas.microsoft.com/office/drawing/2014/main" id="{B17E95D5-2921-2049-B0AF-9A0699DA651F}"/>
              </a:ext>
            </a:extLst>
          </p:cNvPr>
          <p:cNvCxnSpPr>
            <a:cxnSpLocks/>
          </p:cNvCxnSpPr>
          <p:nvPr/>
        </p:nvCxnSpPr>
        <p:spPr bwMode="auto">
          <a:xfrm flipH="1">
            <a:off x="5504621" y="2133600"/>
            <a:ext cx="210379" cy="111510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F2F373D1-43CB-814A-B1FB-2FD8383B5B9F}"/>
              </a:ext>
            </a:extLst>
          </p:cNvPr>
          <p:cNvCxnSpPr>
            <a:cxnSpLocks/>
            <a:endCxn id="5" idx="1"/>
          </p:cNvCxnSpPr>
          <p:nvPr/>
        </p:nvCxnSpPr>
        <p:spPr bwMode="auto">
          <a:xfrm>
            <a:off x="5715000" y="2129713"/>
            <a:ext cx="250517" cy="89788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Oval 11">
            <a:extLst>
              <a:ext uri="{FF2B5EF4-FFF2-40B4-BE49-F238E27FC236}">
                <a16:creationId xmlns:a16="http://schemas.microsoft.com/office/drawing/2014/main" id="{F2ADBF03-3D5C-1441-AD0D-8E1F79B99E70}"/>
              </a:ext>
            </a:extLst>
          </p:cNvPr>
          <p:cNvSpPr/>
          <p:nvPr/>
        </p:nvSpPr>
        <p:spPr bwMode="auto">
          <a:xfrm>
            <a:off x="4648200" y="3276600"/>
            <a:ext cx="1524000" cy="3810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7" name="TextBox 16">
            <a:extLst>
              <a:ext uri="{FF2B5EF4-FFF2-40B4-BE49-F238E27FC236}">
                <a16:creationId xmlns:a16="http://schemas.microsoft.com/office/drawing/2014/main" id="{A3A297CC-760B-4040-9589-7D11640074B5}"/>
              </a:ext>
            </a:extLst>
          </p:cNvPr>
          <p:cNvSpPr txBox="1"/>
          <p:nvPr/>
        </p:nvSpPr>
        <p:spPr>
          <a:xfrm>
            <a:off x="1502465" y="3733222"/>
            <a:ext cx="6001578" cy="1569660"/>
          </a:xfrm>
          <a:prstGeom prst="rect">
            <a:avLst/>
          </a:prstGeom>
          <a:noFill/>
        </p:spPr>
        <p:txBody>
          <a:bodyPr wrap="square" rtlCol="0">
            <a:spAutoFit/>
          </a:bodyPr>
          <a:lstStyle/>
          <a:p>
            <a:pPr algn="ctr"/>
            <a:r>
              <a:rPr lang="en-US" b="1" dirty="0">
                <a:solidFill>
                  <a:srgbClr val="FF0000"/>
                </a:solidFill>
              </a:rPr>
              <a:t>Problem 1: color is low cardinality</a:t>
            </a:r>
          </a:p>
          <a:p>
            <a:pPr algn="ctr"/>
            <a:endParaRPr lang="en-US" b="1" dirty="0">
              <a:solidFill>
                <a:srgbClr val="FF0000"/>
              </a:solidFill>
            </a:endParaRPr>
          </a:p>
          <a:p>
            <a:pPr algn="ctr"/>
            <a:r>
              <a:rPr lang="en-US" b="1" dirty="0">
                <a:solidFill>
                  <a:srgbClr val="FF0000"/>
                </a:solidFill>
              </a:rPr>
              <a:t>i.e., all colors could end up in the same bucket</a:t>
            </a:r>
          </a:p>
        </p:txBody>
      </p:sp>
      <p:pic>
        <p:nvPicPr>
          <p:cNvPr id="4" name="Audio 3">
            <a:hlinkClick r:id="" action="ppaction://media"/>
            <a:extLst>
              <a:ext uri="{FF2B5EF4-FFF2-40B4-BE49-F238E27FC236}">
                <a16:creationId xmlns:a16="http://schemas.microsoft.com/office/drawing/2014/main" id="{A89D741D-2558-9240-A11B-94F3E7313EA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814929335"/>
      </p:ext>
    </p:extLst>
  </p:cSld>
  <p:clrMapOvr>
    <a:masterClrMapping/>
  </p:clrMapOvr>
  <mc:AlternateContent xmlns:mc="http://schemas.openxmlformats.org/markup-compatibility/2006" xmlns:p14="http://schemas.microsoft.com/office/powerpoint/2010/main">
    <mc:Choice Requires="p14">
      <p:transition spd="slow" p14:dur="2000" advTm="8809"/>
    </mc:Choice>
    <mc:Fallback xmlns="">
      <p:transition spd="slow" advTm="8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F347EE1-4AF2-0941-BA75-D6427FFEAA9F}"/>
              </a:ext>
            </a:extLst>
          </p:cNvPr>
          <p:cNvSpPr txBox="1">
            <a:spLocks/>
          </p:cNvSpPr>
          <p:nvPr/>
        </p:nvSpPr>
        <p:spPr bwMode="auto">
          <a:xfrm>
            <a:off x="36443" y="1295400"/>
            <a:ext cx="7467600" cy="2362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b="1" kern="0" dirty="0">
                <a:solidFill>
                  <a:srgbClr val="7030A0"/>
                </a:solidFill>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"Share with your buds!";</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color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b="1" kern="0" dirty="0">
                <a:solidFill>
                  <a:srgbClr val="7030A0"/>
                </a:solidFill>
                <a:latin typeface="Courier New" panose="02070309020205020404" pitchFamily="49" charset="0"/>
              </a:rPr>
              <a:t>"red"</a:t>
            </a:r>
            <a:r>
              <a:rPr lang="en-US" sz="1350" kern="0" dirty="0">
                <a:latin typeface="Courier New" panose="02070309020205020404" pitchFamily="49" charset="0"/>
              </a:rPr>
              <a:t>,</a:t>
            </a:r>
            <a:r>
              <a:rPr lang="en-US" sz="1350" b="1" kern="0" dirty="0">
                <a:solidFill>
                  <a:srgbClr val="7030A0"/>
                </a:solidFill>
                <a:latin typeface="Courier New" panose="02070309020205020404" pitchFamily="49" charset="0"/>
              </a:rPr>
              <a:t> "blue", "green"</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unit=color);</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a:t>Threat: Inadvertently turning off randomization</a:t>
            </a:r>
          </a:p>
        </p:txBody>
      </p:sp>
      <p:sp>
        <p:nvSpPr>
          <p:cNvPr id="5" name="Oval 4">
            <a:extLst>
              <a:ext uri="{FF2B5EF4-FFF2-40B4-BE49-F238E27FC236}">
                <a16:creationId xmlns:a16="http://schemas.microsoft.com/office/drawing/2014/main" id="{AB4FDE27-F3B7-1E46-8D06-09C6B48AA5A3}"/>
              </a:ext>
            </a:extLst>
          </p:cNvPr>
          <p:cNvSpPr/>
          <p:nvPr/>
        </p:nvSpPr>
        <p:spPr bwMode="auto">
          <a:xfrm>
            <a:off x="5742332" y="2971800"/>
            <a:ext cx="1524000" cy="3810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TextBox 5">
            <a:extLst>
              <a:ext uri="{FF2B5EF4-FFF2-40B4-BE49-F238E27FC236}">
                <a16:creationId xmlns:a16="http://schemas.microsoft.com/office/drawing/2014/main" id="{B2F004E9-CFF7-FA47-B54B-817FEA405D78}"/>
              </a:ext>
            </a:extLst>
          </p:cNvPr>
          <p:cNvSpPr txBox="1"/>
          <p:nvPr/>
        </p:nvSpPr>
        <p:spPr>
          <a:xfrm>
            <a:off x="3048000" y="1593503"/>
            <a:ext cx="6001578" cy="461665"/>
          </a:xfrm>
          <a:prstGeom prst="rect">
            <a:avLst/>
          </a:prstGeom>
          <a:noFill/>
        </p:spPr>
        <p:txBody>
          <a:bodyPr wrap="square" rtlCol="0">
            <a:spAutoFit/>
          </a:bodyPr>
          <a:lstStyle/>
          <a:p>
            <a:pPr algn="ctr"/>
            <a:r>
              <a:rPr lang="en-US" b="1" dirty="0">
                <a:solidFill>
                  <a:srgbClr val="FF0000"/>
                </a:solidFill>
              </a:rPr>
              <a:t>Recall: assignment is pseudo-random</a:t>
            </a:r>
          </a:p>
        </p:txBody>
      </p:sp>
      <p:cxnSp>
        <p:nvCxnSpPr>
          <p:cNvPr id="7" name="Straight Arrow Connector 6">
            <a:extLst>
              <a:ext uri="{FF2B5EF4-FFF2-40B4-BE49-F238E27FC236}">
                <a16:creationId xmlns:a16="http://schemas.microsoft.com/office/drawing/2014/main" id="{B17E95D5-2921-2049-B0AF-9A0699DA651F}"/>
              </a:ext>
            </a:extLst>
          </p:cNvPr>
          <p:cNvCxnSpPr>
            <a:cxnSpLocks/>
          </p:cNvCxnSpPr>
          <p:nvPr/>
        </p:nvCxnSpPr>
        <p:spPr bwMode="auto">
          <a:xfrm flipH="1">
            <a:off x="5504621" y="2133600"/>
            <a:ext cx="210379" cy="1115102"/>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F2F373D1-43CB-814A-B1FB-2FD8383B5B9F}"/>
              </a:ext>
            </a:extLst>
          </p:cNvPr>
          <p:cNvCxnSpPr>
            <a:cxnSpLocks/>
            <a:endCxn id="5" idx="1"/>
          </p:cNvCxnSpPr>
          <p:nvPr/>
        </p:nvCxnSpPr>
        <p:spPr bwMode="auto">
          <a:xfrm>
            <a:off x="5715000" y="2129713"/>
            <a:ext cx="250517" cy="89788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Oval 11">
            <a:extLst>
              <a:ext uri="{FF2B5EF4-FFF2-40B4-BE49-F238E27FC236}">
                <a16:creationId xmlns:a16="http://schemas.microsoft.com/office/drawing/2014/main" id="{F2ADBF03-3D5C-1441-AD0D-8E1F79B99E70}"/>
              </a:ext>
            </a:extLst>
          </p:cNvPr>
          <p:cNvSpPr/>
          <p:nvPr/>
        </p:nvSpPr>
        <p:spPr bwMode="auto">
          <a:xfrm>
            <a:off x="4648200" y="3276600"/>
            <a:ext cx="1524000" cy="3810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7" name="TextBox 16">
            <a:extLst>
              <a:ext uri="{FF2B5EF4-FFF2-40B4-BE49-F238E27FC236}">
                <a16:creationId xmlns:a16="http://schemas.microsoft.com/office/drawing/2014/main" id="{A3A297CC-760B-4040-9589-7D11640074B5}"/>
              </a:ext>
            </a:extLst>
          </p:cNvPr>
          <p:cNvSpPr txBox="1"/>
          <p:nvPr/>
        </p:nvSpPr>
        <p:spPr>
          <a:xfrm>
            <a:off x="1502465" y="3733222"/>
            <a:ext cx="6001578" cy="1938992"/>
          </a:xfrm>
          <a:prstGeom prst="rect">
            <a:avLst/>
          </a:prstGeom>
          <a:noFill/>
        </p:spPr>
        <p:txBody>
          <a:bodyPr wrap="square" rtlCol="0">
            <a:spAutoFit/>
          </a:bodyPr>
          <a:lstStyle/>
          <a:p>
            <a:pPr algn="ctr"/>
            <a:r>
              <a:rPr lang="en-US" b="1" dirty="0">
                <a:solidFill>
                  <a:srgbClr val="FF0000"/>
                </a:solidFill>
              </a:rPr>
              <a:t>Problem 2: color is deterministic</a:t>
            </a:r>
          </a:p>
          <a:p>
            <a:pPr algn="ctr"/>
            <a:endParaRPr lang="en-US" b="1" dirty="0">
              <a:solidFill>
                <a:srgbClr val="FF0000"/>
              </a:solidFill>
            </a:endParaRPr>
          </a:p>
          <a:p>
            <a:pPr algn="ctr"/>
            <a:r>
              <a:rPr lang="en-US" b="1" dirty="0">
                <a:solidFill>
                  <a:srgbClr val="FF0000"/>
                </a:solidFill>
              </a:rPr>
              <a:t>i.e., all users assigned to the red button will be assigned to the same message</a:t>
            </a:r>
          </a:p>
        </p:txBody>
      </p:sp>
      <p:sp>
        <p:nvSpPr>
          <p:cNvPr id="13" name="Explosion 2 12">
            <a:extLst>
              <a:ext uri="{FF2B5EF4-FFF2-40B4-BE49-F238E27FC236}">
                <a16:creationId xmlns:a16="http://schemas.microsoft.com/office/drawing/2014/main" id="{045B126C-6D1A-084D-89EA-780B5C335F4E}"/>
              </a:ext>
            </a:extLst>
          </p:cNvPr>
          <p:cNvSpPr/>
          <p:nvPr/>
        </p:nvSpPr>
        <p:spPr bwMode="auto">
          <a:xfrm>
            <a:off x="-111815" y="2227496"/>
            <a:ext cx="4038600" cy="1600199"/>
          </a:xfrm>
          <a:prstGeom prst="irregularSeal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err="1"/>
              <a:t>PlanAlyzer</a:t>
            </a:r>
            <a:r>
              <a:rPr lang="en-US" dirty="0"/>
              <a:t> finds!</a:t>
            </a:r>
            <a:endParaRPr kumimoji="0" lang="en-US" sz="2400" b="0" i="0" u="none" strike="noStrike" cap="none" normalizeH="0" baseline="0" dirty="0">
              <a:ln>
                <a:noFill/>
              </a:ln>
              <a:solidFill>
                <a:schemeClr val="tx1"/>
              </a:solidFill>
              <a:effectLst/>
              <a:latin typeface="Geneva" charset="0"/>
              <a:ea typeface="ＭＳ Ｐゴシック" charset="0"/>
            </a:endParaRPr>
          </a:p>
        </p:txBody>
      </p:sp>
      <p:pic>
        <p:nvPicPr>
          <p:cNvPr id="4" name="Audio 3">
            <a:hlinkClick r:id="" action="ppaction://media"/>
            <a:extLst>
              <a:ext uri="{FF2B5EF4-FFF2-40B4-BE49-F238E27FC236}">
                <a16:creationId xmlns:a16="http://schemas.microsoft.com/office/drawing/2014/main" id="{BDEE9331-B631-A14C-B13C-12CD83A347C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789948947"/>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7" grpId="0" build="p"/>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ad clown">
            <a:extLst>
              <a:ext uri="{FF2B5EF4-FFF2-40B4-BE49-F238E27FC236}">
                <a16:creationId xmlns:a16="http://schemas.microsoft.com/office/drawing/2014/main" id="{C82B9B19-0A4A-FE45-AAED-E0BACE078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007" y="1447800"/>
            <a:ext cx="7659993" cy="4308747"/>
          </a:xfrm>
          <a:prstGeom prst="rect">
            <a:avLst/>
          </a:prstGeom>
          <a:noFill/>
          <a:extLst>
            <a:ext uri="{909E8E84-426E-40DD-AFC4-6F175D3DCCD1}">
              <a14:hiddenFill xmlns:a14="http://schemas.microsoft.com/office/drawing/2010/main">
                <a:solidFill>
                  <a:srgbClr val="FFFFFF"/>
                </a:solidFill>
              </a14:hiddenFill>
            </a:ext>
          </a:extLst>
        </p:spPr>
      </p:pic>
      <p:sp>
        <p:nvSpPr>
          <p:cNvPr id="32772" name="Rectangle 4"/>
          <p:cNvSpPr>
            <a:spLocks noGrp="1" noChangeArrowheads="1"/>
          </p:cNvSpPr>
          <p:nvPr>
            <p:ph type="title"/>
          </p:nvPr>
        </p:nvSpPr>
        <p:spPr>
          <a:xfrm>
            <a:off x="0" y="609600"/>
            <a:ext cx="9144000" cy="533400"/>
          </a:xfrm>
        </p:spPr>
        <p:txBody>
          <a:bodyPr/>
          <a:lstStyle/>
          <a:p>
            <a:pPr algn="ctr"/>
            <a:r>
              <a:rPr lang="en-US" dirty="0"/>
              <a:t>Can’t succeed at everything</a:t>
            </a:r>
          </a:p>
        </p:txBody>
      </p:sp>
      <p:sp>
        <p:nvSpPr>
          <p:cNvPr id="6" name="TextBox 5">
            <a:extLst>
              <a:ext uri="{FF2B5EF4-FFF2-40B4-BE49-F238E27FC236}">
                <a16:creationId xmlns:a16="http://schemas.microsoft.com/office/drawing/2014/main" id="{B2F004E9-CFF7-FA47-B54B-817FEA405D78}"/>
              </a:ext>
            </a:extLst>
          </p:cNvPr>
          <p:cNvSpPr txBox="1"/>
          <p:nvPr/>
        </p:nvSpPr>
        <p:spPr>
          <a:xfrm>
            <a:off x="3142422" y="2133600"/>
            <a:ext cx="6001578" cy="461665"/>
          </a:xfrm>
          <a:prstGeom prst="rect">
            <a:avLst/>
          </a:prstGeom>
          <a:noFill/>
        </p:spPr>
        <p:txBody>
          <a:bodyPr wrap="square" rtlCol="0">
            <a:spAutoFit/>
          </a:bodyPr>
          <a:lstStyle/>
          <a:p>
            <a:pPr algn="ctr"/>
            <a:r>
              <a:rPr lang="en-US" b="1" dirty="0">
                <a:solidFill>
                  <a:srgbClr val="FF0000"/>
                </a:solidFill>
              </a:rPr>
              <a:t>Fix not immediately obvious</a:t>
            </a:r>
          </a:p>
        </p:txBody>
      </p:sp>
      <p:pic>
        <p:nvPicPr>
          <p:cNvPr id="4" name="Audio 3">
            <a:hlinkClick r:id="" action="ppaction://media"/>
            <a:extLst>
              <a:ext uri="{FF2B5EF4-FFF2-40B4-BE49-F238E27FC236}">
                <a16:creationId xmlns:a16="http://schemas.microsoft.com/office/drawing/2014/main" id="{1B87A254-5E90-A14E-9A30-9233B93205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98187295"/>
      </p:ext>
    </p:extLst>
  </p:cSld>
  <p:clrMapOvr>
    <a:masterClrMapping/>
  </p:clrMapOvr>
  <mc:AlternateContent xmlns:mc="http://schemas.openxmlformats.org/markup-compatibility/2006" xmlns:p14="http://schemas.microsoft.com/office/powerpoint/2010/main">
    <mc:Choice Requires="p14">
      <p:transition spd="slow" p14:dur="2000" advTm="5600"/>
    </mc:Choice>
    <mc:Fallback xmlns="">
      <p:transition spd="slow" advTm="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FCDE-FEEB-7240-BA3B-586FB5FE36AA}"/>
              </a:ext>
            </a:extLst>
          </p:cNvPr>
          <p:cNvSpPr>
            <a:spLocks noGrp="1"/>
          </p:cNvSpPr>
          <p:nvPr>
            <p:ph type="title"/>
          </p:nvPr>
        </p:nvSpPr>
        <p:spPr>
          <a:xfrm>
            <a:off x="0" y="609600"/>
            <a:ext cx="9144000" cy="533400"/>
          </a:xfrm>
        </p:spPr>
        <p:txBody>
          <a:bodyPr/>
          <a:lstStyle/>
          <a:p>
            <a:pPr algn="ctr"/>
            <a:r>
              <a:rPr lang="en-US" dirty="0"/>
              <a:t>What does </a:t>
            </a:r>
            <a:r>
              <a:rPr lang="en-US" dirty="0" err="1"/>
              <a:t>PlanAlyzer</a:t>
            </a:r>
            <a:r>
              <a:rPr lang="en-US" dirty="0"/>
              <a:t> do?</a:t>
            </a:r>
          </a:p>
        </p:txBody>
      </p:sp>
      <p:sp>
        <p:nvSpPr>
          <p:cNvPr id="3" name="Content Placeholder 2"/>
          <p:cNvSpPr>
            <a:spLocks noGrp="1"/>
          </p:cNvSpPr>
          <p:nvPr>
            <p:ph idx="1"/>
          </p:nvPr>
        </p:nvSpPr>
        <p:spPr>
          <a:xfrm>
            <a:off x="609600" y="1447800"/>
            <a:ext cx="8153400" cy="4495800"/>
          </a:xfrm>
        </p:spPr>
        <p:txBody>
          <a:bodyPr/>
          <a:lstStyle/>
          <a:p>
            <a:r>
              <a:rPr lang="en-US" dirty="0"/>
              <a:t>Checks for threats to the </a:t>
            </a:r>
            <a:r>
              <a:rPr lang="en-US" i="1" dirty="0"/>
              <a:t>internal validity</a:t>
            </a:r>
            <a:r>
              <a:rPr lang="en-US" dirty="0"/>
              <a:t> of </a:t>
            </a:r>
            <a:r>
              <a:rPr lang="en-US" dirty="0" err="1"/>
              <a:t>PlanOut</a:t>
            </a:r>
            <a:r>
              <a:rPr lang="en-US" dirty="0"/>
              <a:t> programs</a:t>
            </a:r>
          </a:p>
          <a:p>
            <a:pPr lvl="1"/>
            <a:r>
              <a:rPr lang="en-US" dirty="0"/>
              <a:t>Based on well-known problems in experimental design</a:t>
            </a:r>
          </a:p>
          <a:p>
            <a:pPr marL="457200" lvl="1" indent="0">
              <a:buNone/>
            </a:pPr>
            <a:endParaRPr lang="en-US" dirty="0"/>
          </a:p>
          <a:p>
            <a:r>
              <a:rPr lang="en-US" dirty="0"/>
              <a:t>Generates </a:t>
            </a:r>
            <a:r>
              <a:rPr lang="en-US" i="1" dirty="0"/>
              <a:t>contrasts</a:t>
            </a:r>
            <a:r>
              <a:rPr lang="en-US" dirty="0"/>
              <a:t> and </a:t>
            </a:r>
            <a:r>
              <a:rPr lang="en-US" i="1" dirty="0"/>
              <a:t>conditioning sets </a:t>
            </a:r>
            <a:r>
              <a:rPr lang="en-US" dirty="0"/>
              <a:t>for the analysis of a subset of designs</a:t>
            </a:r>
          </a:p>
          <a:p>
            <a:pPr lvl="1"/>
            <a:r>
              <a:rPr lang="en-US" b="1" dirty="0"/>
              <a:t>Contrasts</a:t>
            </a:r>
            <a:r>
              <a:rPr lang="en-US" dirty="0"/>
              <a:t>: the </a:t>
            </a:r>
            <a:r>
              <a:rPr lang="en-US" i="1" dirty="0"/>
              <a:t>treatments</a:t>
            </a:r>
            <a:r>
              <a:rPr lang="en-US" dirty="0"/>
              <a:t> that may be legitimately compared</a:t>
            </a:r>
          </a:p>
          <a:p>
            <a:pPr lvl="2"/>
            <a:r>
              <a:rPr lang="en-US" dirty="0"/>
              <a:t>e.g., comparing between messages A and B</a:t>
            </a:r>
          </a:p>
          <a:p>
            <a:pPr lvl="1"/>
            <a:r>
              <a:rPr lang="en-US" b="1" dirty="0"/>
              <a:t>Conditioning sets</a:t>
            </a:r>
            <a:r>
              <a:rPr lang="en-US" dirty="0"/>
              <a:t>: restrictions on the contrasts</a:t>
            </a:r>
            <a:endParaRPr lang="en-US" b="1" dirty="0"/>
          </a:p>
        </p:txBody>
      </p:sp>
    </p:spTree>
    <p:extLst>
      <p:ext uri="{BB962C8B-B14F-4D97-AF65-F5344CB8AC3E}">
        <p14:creationId xmlns:p14="http://schemas.microsoft.com/office/powerpoint/2010/main" val="102140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78C92A25-C739-6245-8C27-FCEEB203BC4C}"/>
              </a:ext>
            </a:extLst>
          </p:cNvPr>
          <p:cNvSpPr>
            <a:spLocks noGrp="1"/>
          </p:cNvSpPr>
          <p:nvPr>
            <p:ph idx="1"/>
          </p:nvPr>
        </p:nvSpPr>
        <p:spPr>
          <a:xfrm>
            <a:off x="0" y="2971800"/>
            <a:ext cx="9448800" cy="3124200"/>
          </a:xfrm>
        </p:spPr>
        <p:txBody>
          <a:bodyPr/>
          <a:lstStyle/>
          <a:p>
            <a:pPr marL="0" indent="0">
              <a:buNone/>
            </a:pPr>
            <a:r>
              <a:rPr lang="en-US" sz="1350" dirty="0" err="1">
                <a:latin typeface="Courier New" panose="02070309020205020404" pitchFamily="49" charset="0"/>
              </a:rPr>
              <a:t>msgA</a:t>
            </a:r>
            <a:r>
              <a:rPr lang="en-US" sz="1350" dirty="0">
                <a:latin typeface="Courier New" panose="02070309020205020404" pitchFamily="49" charset="0"/>
              </a:rPr>
              <a:t> = </a:t>
            </a:r>
            <a:r>
              <a:rPr lang="en-US" sz="1350" b="1" dirty="0">
                <a:solidFill>
                  <a:srgbClr val="7030A0"/>
                </a:solidFill>
                <a:latin typeface="Courier New" panose="02070309020205020404" pitchFamily="49" charset="0"/>
              </a:rPr>
              <a:t>“Give the Times”;</a:t>
            </a:r>
          </a:p>
          <a:p>
            <a:pPr marL="0" indent="0">
              <a:buNone/>
            </a:pPr>
            <a:r>
              <a:rPr lang="en-US" sz="1350" dirty="0" err="1">
                <a:latin typeface="Courier New" panose="02070309020205020404" pitchFamily="49" charset="0"/>
              </a:rPr>
              <a:t>msgB</a:t>
            </a:r>
            <a:r>
              <a:rPr lang="en-US" sz="1350" dirty="0">
                <a:latin typeface="Courier New" panose="02070309020205020404" pitchFamily="49" charset="0"/>
              </a:rPr>
              <a:t> = </a:t>
            </a:r>
            <a:r>
              <a:rPr lang="en-US" sz="1350" b="1" dirty="0">
                <a:solidFill>
                  <a:srgbClr val="7030A0"/>
                </a:solidFill>
                <a:latin typeface="Courier New" panose="02070309020205020404" pitchFamily="49" charset="0"/>
              </a:rPr>
              <a:t>“Play the Crossword”;</a:t>
            </a:r>
            <a:endParaRPr lang="en-US" sz="1350" dirty="0">
              <a:latin typeface="Courier New" panose="02070309020205020404" pitchFamily="49" charset="0"/>
            </a:endParaRPr>
          </a:p>
          <a:p>
            <a:pPr marL="0" indent="0">
              <a:buNone/>
            </a:pPr>
            <a:endParaRPr lang="en-US" sz="1350" dirty="0">
              <a:latin typeface="Courier New" panose="02070309020205020404" pitchFamily="49" charset="0"/>
            </a:endParaRPr>
          </a:p>
          <a:p>
            <a:pPr marL="0" indent="0">
              <a:buNone/>
            </a:pPr>
            <a:r>
              <a:rPr lang="en-US" sz="1350" b="1" dirty="0">
                <a:solidFill>
                  <a:srgbClr val="0070C0"/>
                </a:solidFill>
                <a:latin typeface="Courier New" panose="02070309020205020404" pitchFamily="49" charset="0"/>
              </a:rPr>
              <a:t>if</a:t>
            </a:r>
            <a:r>
              <a:rPr lang="en-US" sz="1350" dirty="0">
                <a:latin typeface="Courier New" panose="02070309020205020404" pitchFamily="49" charset="0"/>
              </a:rPr>
              <a:t>(</a:t>
            </a:r>
            <a:r>
              <a:rPr lang="en-US" sz="1350" dirty="0" err="1">
                <a:latin typeface="Courier New" panose="02070309020205020404" pitchFamily="49" charset="0"/>
              </a:rPr>
              <a:t>Math.random</a:t>
            </a:r>
            <a:r>
              <a:rPr lang="en-US" sz="1350" dirty="0">
                <a:latin typeface="Courier New" panose="02070309020205020404" pitchFamily="49" charset="0"/>
              </a:rPr>
              <a:t>() &lt; 0.001) {</a:t>
            </a:r>
            <a:r>
              <a:rPr lang="en-US" sz="1350" b="1" dirty="0">
                <a:solidFill>
                  <a:srgbClr val="FF0000"/>
                </a:solidFill>
                <a:latin typeface="Courier New" panose="02070309020205020404" pitchFamily="49" charset="0"/>
              </a:rPr>
              <a:t>// Select a small number of participants.</a:t>
            </a:r>
          </a:p>
          <a:p>
            <a:pPr marL="0" indent="0">
              <a:buNone/>
            </a:pPr>
            <a:r>
              <a:rPr lang="en-US" sz="1350" b="1" dirty="0">
                <a:solidFill>
                  <a:srgbClr val="0070C0"/>
                </a:solidFill>
                <a:latin typeface="Courier New" panose="02070309020205020404" pitchFamily="49" charset="0"/>
              </a:rPr>
              <a:t>    if</a:t>
            </a:r>
            <a:r>
              <a:rPr lang="en-US" sz="1350" dirty="0">
                <a:latin typeface="Courier New" panose="02070309020205020404" pitchFamily="49" charset="0"/>
              </a:rPr>
              <a:t> (</a:t>
            </a:r>
            <a:r>
              <a:rPr lang="en-US" sz="1350" dirty="0" err="1">
                <a:latin typeface="Courier New" panose="02070309020205020404" pitchFamily="49" charset="0"/>
              </a:rPr>
              <a:t>Math.random</a:t>
            </a:r>
            <a:r>
              <a:rPr lang="en-US" sz="1350" dirty="0">
                <a:latin typeface="Courier New" panose="02070309020205020404" pitchFamily="49" charset="0"/>
              </a:rPr>
              <a:t>() &gt; 0.5) {</a:t>
            </a:r>
            <a:r>
              <a:rPr lang="en-US" sz="1350" b="1" dirty="0">
                <a:solidFill>
                  <a:srgbClr val="FF0000"/>
                </a:solidFill>
                <a:latin typeface="Courier New" panose="02070309020205020404" pitchFamily="49" charset="0"/>
              </a:rPr>
              <a:t>// Split across messages.</a:t>
            </a:r>
            <a:endParaRPr lang="en-US" sz="1350" dirty="0">
              <a:latin typeface="Courier New" panose="02070309020205020404" pitchFamily="49" charset="0"/>
            </a:endParaRPr>
          </a:p>
          <a:p>
            <a:pPr marL="0" indent="0">
              <a:buNone/>
            </a:pPr>
            <a:r>
              <a:rPr lang="en-US" sz="1350" dirty="0">
                <a:latin typeface="Courier New" panose="02070309020205020404" pitchFamily="49" charset="0"/>
              </a:rPr>
              <a:t>        message = </a:t>
            </a:r>
            <a:r>
              <a:rPr lang="en-US" sz="1350" dirty="0" err="1">
                <a:latin typeface="Courier New" panose="02070309020205020404" pitchFamily="49" charset="0"/>
              </a:rPr>
              <a:t>msgA</a:t>
            </a:r>
            <a:r>
              <a:rPr lang="en-US" sz="1350" dirty="0">
                <a:latin typeface="Courier New" panose="02070309020205020404" pitchFamily="49" charset="0"/>
              </a:rPr>
              <a:t>;</a:t>
            </a:r>
          </a:p>
          <a:p>
            <a:pPr marL="0" indent="0">
              <a:buNone/>
            </a:pPr>
            <a:r>
              <a:rPr lang="en-US" sz="1350" dirty="0">
                <a:latin typeface="Courier New" panose="02070309020205020404" pitchFamily="49" charset="0"/>
              </a:rPr>
              <a:t>    } </a:t>
            </a:r>
            <a:r>
              <a:rPr lang="en-US" sz="1350" b="1" dirty="0">
                <a:solidFill>
                  <a:srgbClr val="0070C0"/>
                </a:solidFill>
                <a:latin typeface="Courier New" panose="02070309020205020404" pitchFamily="49" charset="0"/>
              </a:rPr>
              <a:t>else </a:t>
            </a:r>
            <a:r>
              <a:rPr lang="en-US" sz="1350" dirty="0">
                <a:latin typeface="Courier New" panose="02070309020205020404" pitchFamily="49" charset="0"/>
              </a:rPr>
              <a:t>{</a:t>
            </a:r>
          </a:p>
          <a:p>
            <a:pPr marL="0" indent="0">
              <a:buNone/>
            </a:pPr>
            <a:r>
              <a:rPr lang="en-US" sz="1350" dirty="0">
                <a:latin typeface="Courier New" panose="02070309020205020404" pitchFamily="49" charset="0"/>
              </a:rPr>
              <a:t>        message = </a:t>
            </a:r>
            <a:r>
              <a:rPr lang="en-US" sz="1350" dirty="0" err="1">
                <a:latin typeface="Courier New" panose="02070309020205020404" pitchFamily="49" charset="0"/>
              </a:rPr>
              <a:t>msgB</a:t>
            </a:r>
            <a:r>
              <a:rPr lang="en-US" sz="1350" dirty="0">
                <a:latin typeface="Courier New" panose="02070309020205020404" pitchFamily="49" charset="0"/>
              </a:rPr>
              <a:t>;</a:t>
            </a:r>
          </a:p>
          <a:p>
            <a:pPr marL="0" indent="0">
              <a:buNone/>
            </a:pPr>
            <a:r>
              <a:rPr lang="en-US" sz="1350" dirty="0">
                <a:latin typeface="Courier New" panose="02070309020205020404" pitchFamily="49" charset="0"/>
              </a:rPr>
              <a:t>    }</a:t>
            </a:r>
          </a:p>
          <a:p>
            <a:pPr marL="0" indent="0">
              <a:buNone/>
            </a:pPr>
            <a:r>
              <a:rPr lang="en-US" sz="1350" dirty="0">
                <a:latin typeface="Courier New" panose="02070309020205020404" pitchFamily="49" charset="0"/>
              </a:rPr>
              <a:t>}</a:t>
            </a:r>
          </a:p>
          <a:p>
            <a:pPr marL="0" indent="0">
              <a:buNone/>
            </a:pPr>
            <a:endParaRPr lang="en-US" sz="1350" dirty="0">
              <a:latin typeface="Courier New" panose="02070309020205020404" pitchFamily="49" charset="0"/>
            </a:endParaRPr>
          </a:p>
          <a:p>
            <a:pPr marL="0" indent="0">
              <a:buNone/>
            </a:pPr>
            <a:r>
              <a:rPr lang="en-US" sz="1350" dirty="0" err="1">
                <a:latin typeface="Courier New" panose="02070309020205020404" pitchFamily="49" charset="0"/>
              </a:rPr>
              <a:t>log_obj</a:t>
            </a:r>
            <a:r>
              <a:rPr lang="en-US" sz="1350" dirty="0">
                <a:latin typeface="Courier New" panose="02070309020205020404" pitchFamily="49" charset="0"/>
              </a:rPr>
              <a:t>[</a:t>
            </a:r>
            <a:r>
              <a:rPr lang="en-US" sz="1350" b="1" dirty="0">
                <a:solidFill>
                  <a:srgbClr val="7030A0"/>
                </a:solidFill>
                <a:latin typeface="Courier New" panose="02070309020205020404" pitchFamily="49" charset="0"/>
              </a:rPr>
              <a:t>”</a:t>
            </a:r>
            <a:r>
              <a:rPr lang="en-US" sz="1350" b="1" dirty="0" err="1">
                <a:solidFill>
                  <a:srgbClr val="7030A0"/>
                </a:solidFill>
                <a:latin typeface="Courier New" panose="02070309020205020404" pitchFamily="49" charset="0"/>
              </a:rPr>
              <a:t>button_message</a:t>
            </a:r>
            <a:r>
              <a:rPr lang="en-US" sz="1350" b="1" dirty="0">
                <a:solidFill>
                  <a:srgbClr val="7030A0"/>
                </a:solidFill>
                <a:latin typeface="Courier New" panose="02070309020205020404" pitchFamily="49" charset="0"/>
              </a:rPr>
              <a:t>"</a:t>
            </a:r>
            <a:r>
              <a:rPr lang="en-US" sz="1350" dirty="0">
                <a:latin typeface="Courier New" panose="02070309020205020404" pitchFamily="49" charset="0"/>
              </a:rPr>
              <a:t>]= message; </a:t>
            </a:r>
            <a:r>
              <a:rPr lang="en-US" sz="1350" b="1" dirty="0">
                <a:solidFill>
                  <a:srgbClr val="FF0000"/>
                </a:solidFill>
                <a:latin typeface="Courier New" panose="02070309020205020404" pitchFamily="49" charset="0"/>
              </a:rPr>
              <a:t>// Track which message was used.</a:t>
            </a:r>
            <a:endParaRPr lang="en-US" sz="1350" dirty="0">
              <a:latin typeface="Courier New" panose="02070309020205020404" pitchFamily="49" charset="0"/>
            </a:endParaRPr>
          </a:p>
        </p:txBody>
      </p:sp>
      <p:pic>
        <p:nvPicPr>
          <p:cNvPr id="15" name="Picture 14">
            <a:extLst>
              <a:ext uri="{FF2B5EF4-FFF2-40B4-BE49-F238E27FC236}">
                <a16:creationId xmlns:a16="http://schemas.microsoft.com/office/drawing/2014/main" id="{1F427C5E-DCA0-FE4D-B790-0A3925BCD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88979"/>
            <a:ext cx="9144000" cy="1759021"/>
          </a:xfrm>
          <a:prstGeom prst="rect">
            <a:avLst/>
          </a:prstGeom>
        </p:spPr>
      </p:pic>
      <p:sp>
        <p:nvSpPr>
          <p:cNvPr id="2" name="Title 1">
            <a:extLst>
              <a:ext uri="{FF2B5EF4-FFF2-40B4-BE49-F238E27FC236}">
                <a16:creationId xmlns:a16="http://schemas.microsoft.com/office/drawing/2014/main" id="{C4BFFB6D-5C11-3E47-9C31-9E3FE8251D67}"/>
              </a:ext>
            </a:extLst>
          </p:cNvPr>
          <p:cNvSpPr>
            <a:spLocks noGrp="1"/>
          </p:cNvSpPr>
          <p:nvPr>
            <p:ph type="title"/>
          </p:nvPr>
        </p:nvSpPr>
        <p:spPr/>
        <p:txBody>
          <a:bodyPr/>
          <a:lstStyle/>
          <a:p>
            <a:r>
              <a:rPr lang="en-US" dirty="0"/>
              <a:t>Suppose you run a website…</a:t>
            </a:r>
          </a:p>
        </p:txBody>
      </p:sp>
      <p:sp>
        <p:nvSpPr>
          <p:cNvPr id="6" name="Oval 5">
            <a:extLst>
              <a:ext uri="{FF2B5EF4-FFF2-40B4-BE49-F238E27FC236}">
                <a16:creationId xmlns:a16="http://schemas.microsoft.com/office/drawing/2014/main" id="{3BAAD0A2-9EC2-5E4B-80E9-9A5865E0514A}"/>
              </a:ext>
            </a:extLst>
          </p:cNvPr>
          <p:cNvSpPr/>
          <p:nvPr/>
        </p:nvSpPr>
        <p:spPr bwMode="auto">
          <a:xfrm>
            <a:off x="6858000" y="1066800"/>
            <a:ext cx="1143000" cy="533400"/>
          </a:xfrm>
          <a:prstGeom prst="ellipse">
            <a:avLst/>
          </a:prstGeom>
          <a:no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Oval 6">
            <a:extLst>
              <a:ext uri="{FF2B5EF4-FFF2-40B4-BE49-F238E27FC236}">
                <a16:creationId xmlns:a16="http://schemas.microsoft.com/office/drawing/2014/main" id="{3E6D8F79-9CED-6A46-B92D-8A6E1F9FDDBC}"/>
              </a:ext>
            </a:extLst>
          </p:cNvPr>
          <p:cNvSpPr/>
          <p:nvPr/>
        </p:nvSpPr>
        <p:spPr bwMode="auto">
          <a:xfrm>
            <a:off x="6781800" y="1219200"/>
            <a:ext cx="11430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4" name="TextBox 13">
            <a:extLst>
              <a:ext uri="{FF2B5EF4-FFF2-40B4-BE49-F238E27FC236}">
                <a16:creationId xmlns:a16="http://schemas.microsoft.com/office/drawing/2014/main" id="{F0857D00-9B2C-9346-92DD-CFA7BD279004}"/>
              </a:ext>
            </a:extLst>
          </p:cNvPr>
          <p:cNvSpPr txBox="1"/>
          <p:nvPr/>
        </p:nvSpPr>
        <p:spPr>
          <a:xfrm>
            <a:off x="3429000" y="1981200"/>
            <a:ext cx="184731" cy="461665"/>
          </a:xfrm>
          <a:prstGeom prst="rect">
            <a:avLst/>
          </a:prstGeom>
          <a:noFill/>
        </p:spPr>
        <p:txBody>
          <a:bodyPr wrap="none" rtlCol="0">
            <a:spAutoFit/>
          </a:bodyPr>
          <a:lstStyle/>
          <a:p>
            <a:endParaRPr lang="en-US" dirty="0"/>
          </a:p>
        </p:txBody>
      </p:sp>
      <p:sp>
        <p:nvSpPr>
          <p:cNvPr id="11" name="Oval 10">
            <a:extLst>
              <a:ext uri="{FF2B5EF4-FFF2-40B4-BE49-F238E27FC236}">
                <a16:creationId xmlns:a16="http://schemas.microsoft.com/office/drawing/2014/main" id="{F7FB7BE8-960C-B145-9805-B4640E3B4889}"/>
              </a:ext>
            </a:extLst>
          </p:cNvPr>
          <p:cNvSpPr/>
          <p:nvPr/>
        </p:nvSpPr>
        <p:spPr bwMode="auto">
          <a:xfrm>
            <a:off x="-4998" y="3576934"/>
            <a:ext cx="7320197" cy="548751"/>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2" name="Oval 11">
            <a:extLst>
              <a:ext uri="{FF2B5EF4-FFF2-40B4-BE49-F238E27FC236}">
                <a16:creationId xmlns:a16="http://schemas.microsoft.com/office/drawing/2014/main" id="{37F04F5C-DFA0-EB4C-A173-0AB2893E7176}"/>
              </a:ext>
            </a:extLst>
          </p:cNvPr>
          <p:cNvSpPr/>
          <p:nvPr/>
        </p:nvSpPr>
        <p:spPr bwMode="auto">
          <a:xfrm>
            <a:off x="147403" y="3794649"/>
            <a:ext cx="5948598" cy="548751"/>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3" name="Oval 12">
            <a:extLst>
              <a:ext uri="{FF2B5EF4-FFF2-40B4-BE49-F238E27FC236}">
                <a16:creationId xmlns:a16="http://schemas.microsoft.com/office/drawing/2014/main" id="{F34CD678-448F-B549-8A3E-16AC1D1E0A66}"/>
              </a:ext>
            </a:extLst>
          </p:cNvPr>
          <p:cNvSpPr/>
          <p:nvPr/>
        </p:nvSpPr>
        <p:spPr bwMode="auto">
          <a:xfrm>
            <a:off x="-4999" y="5567680"/>
            <a:ext cx="7320197" cy="548751"/>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pic>
        <p:nvPicPr>
          <p:cNvPr id="3" name="Audio 2">
            <a:hlinkClick r:id="" action="ppaction://media"/>
            <a:extLst>
              <a:ext uri="{FF2B5EF4-FFF2-40B4-BE49-F238E27FC236}">
                <a16:creationId xmlns:a16="http://schemas.microsoft.com/office/drawing/2014/main" id="{AF61295D-A9DD-354A-82F9-31EF95DE95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763298324"/>
      </p:ext>
    </p:extLst>
  </p:cSld>
  <p:clrMapOvr>
    <a:masterClrMapping/>
  </p:clrMapOvr>
  <mc:AlternateContent xmlns:mc="http://schemas.openxmlformats.org/markup-compatibility/2006" xmlns:p14="http://schemas.microsoft.com/office/powerpoint/2010/main">
    <mc:Choice Requires="p14">
      <p:transition spd="slow" p14:dur="2000" advTm="16447"/>
    </mc:Choice>
    <mc:Fallback xmlns="">
      <p:transition spd="slow" advTm="1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P spid="12" grpId="0" animBg="1"/>
      <p:bldP spid="12" grpId="1"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FCDE-FEEB-7240-BA3B-586FB5FE36AA}"/>
              </a:ext>
            </a:extLst>
          </p:cNvPr>
          <p:cNvSpPr>
            <a:spLocks noGrp="1"/>
          </p:cNvSpPr>
          <p:nvPr>
            <p:ph type="title"/>
          </p:nvPr>
        </p:nvSpPr>
        <p:spPr>
          <a:xfrm>
            <a:off x="0" y="609600"/>
            <a:ext cx="9144000" cy="533400"/>
          </a:xfrm>
        </p:spPr>
        <p:txBody>
          <a:bodyPr/>
          <a:lstStyle/>
          <a:p>
            <a:pPr algn="ctr"/>
            <a:r>
              <a:rPr lang="en-US" dirty="0"/>
              <a:t>What does </a:t>
            </a:r>
            <a:r>
              <a:rPr lang="en-US" dirty="0" err="1"/>
              <a:t>PlanAlyzer</a:t>
            </a:r>
            <a:r>
              <a:rPr lang="en-US" dirty="0"/>
              <a:t> do?</a:t>
            </a:r>
          </a:p>
        </p:txBody>
      </p:sp>
      <p:sp>
        <p:nvSpPr>
          <p:cNvPr id="3" name="Content Placeholder 2"/>
          <p:cNvSpPr>
            <a:spLocks noGrp="1"/>
          </p:cNvSpPr>
          <p:nvPr>
            <p:ph idx="1"/>
          </p:nvPr>
        </p:nvSpPr>
        <p:spPr>
          <a:xfrm>
            <a:off x="609600" y="1447800"/>
            <a:ext cx="8153400" cy="4495800"/>
          </a:xfrm>
        </p:spPr>
        <p:txBody>
          <a:bodyPr/>
          <a:lstStyle/>
          <a:p>
            <a:r>
              <a:rPr lang="en-US" strike="sngStrike" dirty="0"/>
              <a:t>Checks for threats to the </a:t>
            </a:r>
            <a:r>
              <a:rPr lang="en-US" i="1" strike="sngStrike" dirty="0"/>
              <a:t>internal validity</a:t>
            </a:r>
            <a:r>
              <a:rPr lang="en-US" strike="sngStrike" dirty="0"/>
              <a:t> of </a:t>
            </a:r>
            <a:r>
              <a:rPr lang="en-US" strike="sngStrike" dirty="0" err="1"/>
              <a:t>PlanOut</a:t>
            </a:r>
            <a:r>
              <a:rPr lang="en-US" strike="sngStrike" dirty="0"/>
              <a:t> programs</a:t>
            </a:r>
          </a:p>
          <a:p>
            <a:pPr lvl="1"/>
            <a:r>
              <a:rPr lang="en-US" strike="sngStrike" dirty="0"/>
              <a:t>Based on well-known problems in experimental design</a:t>
            </a:r>
          </a:p>
          <a:p>
            <a:pPr marL="457200" lvl="1" indent="0">
              <a:buNone/>
            </a:pPr>
            <a:endParaRPr lang="en-US" dirty="0"/>
          </a:p>
          <a:p>
            <a:r>
              <a:rPr lang="en-US" dirty="0"/>
              <a:t>Generates </a:t>
            </a:r>
            <a:r>
              <a:rPr lang="en-US" i="1" dirty="0"/>
              <a:t>contrasts</a:t>
            </a:r>
            <a:r>
              <a:rPr lang="en-US" dirty="0"/>
              <a:t> and </a:t>
            </a:r>
            <a:r>
              <a:rPr lang="en-US" i="1" dirty="0"/>
              <a:t>conditioning sets </a:t>
            </a:r>
            <a:r>
              <a:rPr lang="en-US" dirty="0"/>
              <a:t>for the analysis of a subset of designs</a:t>
            </a:r>
          </a:p>
          <a:p>
            <a:pPr lvl="1"/>
            <a:r>
              <a:rPr lang="en-US" b="1" dirty="0"/>
              <a:t>Contrasts</a:t>
            </a:r>
            <a:r>
              <a:rPr lang="en-US" dirty="0"/>
              <a:t>: the </a:t>
            </a:r>
            <a:r>
              <a:rPr lang="en-US" i="1" dirty="0"/>
              <a:t>treatments</a:t>
            </a:r>
            <a:r>
              <a:rPr lang="en-US" dirty="0"/>
              <a:t> that may be legitimately compared</a:t>
            </a:r>
          </a:p>
          <a:p>
            <a:pPr lvl="2"/>
            <a:r>
              <a:rPr lang="en-US" dirty="0"/>
              <a:t>e.g., comparing between messages A and B</a:t>
            </a:r>
          </a:p>
          <a:p>
            <a:pPr lvl="1"/>
            <a:r>
              <a:rPr lang="en-US" b="1" dirty="0"/>
              <a:t>Conditioning sets</a:t>
            </a:r>
            <a:r>
              <a:rPr lang="en-US" dirty="0"/>
              <a:t>: restrictions on the contrasts</a:t>
            </a:r>
            <a:endParaRPr lang="en-US" b="1" dirty="0"/>
          </a:p>
        </p:txBody>
      </p:sp>
      <p:pic>
        <p:nvPicPr>
          <p:cNvPr id="7" name="Audio 6">
            <a:hlinkClick r:id="" action="ppaction://media"/>
            <a:extLst>
              <a:ext uri="{FF2B5EF4-FFF2-40B4-BE49-F238E27FC236}">
                <a16:creationId xmlns:a16="http://schemas.microsoft.com/office/drawing/2014/main" id="{E3AC8C2A-CEE8-DA40-A78E-775CF18CF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34121437"/>
      </p:ext>
    </p:extLst>
  </p:cSld>
  <p:clrMapOvr>
    <a:masterClrMapping/>
  </p:clrMapOvr>
  <mc:AlternateContent xmlns:mc="http://schemas.openxmlformats.org/markup-compatibility/2006" xmlns:p14="http://schemas.microsoft.com/office/powerpoint/2010/main">
    <mc:Choice Requires="p14">
      <p:transition spd="slow" p14:dur="2000" advTm="4960"/>
    </mc:Choice>
    <mc:Fallback xmlns="">
      <p:transition spd="slow" advTm="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First example contrast</a:t>
            </a: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8" name="TextBox 7">
            <a:extLst>
              <a:ext uri="{FF2B5EF4-FFF2-40B4-BE49-F238E27FC236}">
                <a16:creationId xmlns:a16="http://schemas.microsoft.com/office/drawing/2014/main" id="{C49B89E8-A206-4D47-9BE4-7422A837F51F}"/>
              </a:ext>
            </a:extLst>
          </p:cNvPr>
          <p:cNvSpPr txBox="1"/>
          <p:nvPr/>
        </p:nvSpPr>
        <p:spPr>
          <a:xfrm>
            <a:off x="2057400" y="3526971"/>
            <a:ext cx="6210300" cy="830997"/>
          </a:xfrm>
          <a:prstGeom prst="rect">
            <a:avLst/>
          </a:prstGeom>
          <a:noFill/>
        </p:spPr>
        <p:txBody>
          <a:bodyPr wrap="square" rtlCol="0">
            <a:spAutoFit/>
          </a:bodyPr>
          <a:lstStyle/>
          <a:p>
            <a:r>
              <a:rPr lang="en-US" b="1" dirty="0" err="1"/>
              <a:t>Avg</a:t>
            </a:r>
            <a:r>
              <a:rPr lang="en-US" b="1" dirty="0"/>
              <a:t>(Y | message=“Give the Times”) – </a:t>
            </a:r>
          </a:p>
          <a:p>
            <a:r>
              <a:rPr lang="en-US" b="1" dirty="0" err="1"/>
              <a:t>Avg</a:t>
            </a:r>
            <a:r>
              <a:rPr lang="en-US" b="1" dirty="0"/>
              <a:t>(Y | message=“Play the crossword”)</a:t>
            </a:r>
          </a:p>
        </p:txBody>
      </p:sp>
      <p:pic>
        <p:nvPicPr>
          <p:cNvPr id="5" name="Audio 4">
            <a:hlinkClick r:id="" action="ppaction://media"/>
            <a:extLst>
              <a:ext uri="{FF2B5EF4-FFF2-40B4-BE49-F238E27FC236}">
                <a16:creationId xmlns:a16="http://schemas.microsoft.com/office/drawing/2014/main" id="{2E511CB4-C926-A748-B242-A32A0FB22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62380442"/>
      </p:ext>
    </p:extLst>
  </p:cSld>
  <p:clrMapOvr>
    <a:masterClrMapping/>
  </p:clrMapOvr>
  <mc:AlternateContent xmlns:mc="http://schemas.openxmlformats.org/markup-compatibility/2006" xmlns:p14="http://schemas.microsoft.com/office/powerpoint/2010/main">
    <mc:Choice Requires="p14">
      <p:transition spd="slow" p14:dur="2000" advTm="4217"/>
    </mc:Choice>
    <mc:Fallback xmlns="">
      <p:transition spd="slow" advTm="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0" y="609600"/>
            <a:ext cx="9144000" cy="533400"/>
          </a:xfrm>
        </p:spPr>
        <p:txBody>
          <a:bodyPr/>
          <a:lstStyle/>
          <a:p>
            <a:pPr algn="ctr"/>
            <a:r>
              <a:rPr lang="en-US" dirty="0"/>
              <a:t>Contrasts over subpopulations</a:t>
            </a:r>
          </a:p>
        </p:txBody>
      </p:sp>
      <p:sp>
        <p:nvSpPr>
          <p:cNvPr id="7" name="Content Placeholder 2">
            <a:extLst>
              <a:ext uri="{FF2B5EF4-FFF2-40B4-BE49-F238E27FC236}">
                <a16:creationId xmlns:a16="http://schemas.microsoft.com/office/drawing/2014/main" id="{657EFECF-2ABF-6040-9DCF-66A24E2F2377}"/>
              </a:ext>
            </a:extLst>
          </p:cNvPr>
          <p:cNvSpPr txBox="1">
            <a:spLocks/>
          </p:cNvSpPr>
          <p:nvPr/>
        </p:nvSpPr>
        <p:spPr bwMode="auto">
          <a:xfrm>
            <a:off x="36443" y="1295400"/>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Font typeface="Wingdings" charset="0"/>
              <a:buNone/>
            </a:pPr>
            <a:endParaRPr lang="en-US" sz="1350" kern="0" dirty="0">
              <a:latin typeface="Courier New" panose="02070309020205020404" pitchFamily="49" charset="0"/>
            </a:endParaRP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message = </a:t>
            </a:r>
            <a:r>
              <a:rPr lang="en-US" sz="1350" b="1" kern="0" dirty="0">
                <a:solidFill>
                  <a:srgbClr val="7030A0"/>
                </a:solidFill>
                <a:latin typeface="Courier New" panose="02070309020205020404" pitchFamily="49" charset="0"/>
              </a:rPr>
              <a:t>”Refer a friend!";</a:t>
            </a:r>
          </a:p>
          <a:p>
            <a:pPr marL="0" indent="0">
              <a:buNone/>
            </a:pPr>
            <a:r>
              <a:rPr lang="en-US" sz="1350" b="1" kern="0" dirty="0">
                <a:solidFill>
                  <a:srgbClr val="7030A0"/>
                </a:solidFill>
                <a:latin typeface="Courier New" panose="02070309020205020404" pitchFamily="49" charset="0"/>
              </a:rPr>
              <a:t>    </a:t>
            </a:r>
            <a:r>
              <a:rPr lang="en-US" sz="1350" b="1" kern="0" dirty="0">
                <a:solidFill>
                  <a:srgbClr val="0070C0"/>
                </a:solidFill>
                <a:latin typeface="Courier New" panose="02070309020205020404" pitchFamily="49" charset="0"/>
              </a:rPr>
              <a:t>return </a:t>
            </a:r>
            <a:r>
              <a:rPr lang="en-US" sz="1350" b="1" kern="0" dirty="0">
                <a:solidFill>
                  <a:schemeClr val="accent5">
                    <a:lumMod val="75000"/>
                  </a:schemeClr>
                </a:solidFill>
                <a:latin typeface="Courier New" panose="02070309020205020404" pitchFamily="49" charset="0"/>
              </a:rPr>
              <a:t>false;</a:t>
            </a:r>
            <a:endParaRPr lang="en-US" sz="1350" kern="0" dirty="0">
              <a:latin typeface="Courier New" panose="02070309020205020404" pitchFamily="49" charset="0"/>
            </a:endParaRPr>
          </a:p>
          <a:p>
            <a:pPr marL="0" indent="0">
              <a:buNone/>
            </a:pPr>
            <a:r>
              <a:rPr lang="en-US" sz="1350" kern="0" dirty="0">
                <a:latin typeface="Courier New" panose="02070309020205020404" pitchFamily="49" charset="0"/>
              </a:rPr>
              <a:t>}</a:t>
            </a:r>
            <a:r>
              <a:rPr lang="en-US" sz="1350" b="1" kern="0" dirty="0">
                <a:solidFill>
                  <a:srgbClr val="0070C0"/>
                </a:solidFill>
                <a:latin typeface="Courier New" panose="02070309020205020404" pitchFamily="49" charset="0"/>
              </a:rPr>
              <a:t> else</a:t>
            </a:r>
            <a:r>
              <a:rPr lang="en-US" sz="1350" kern="0" dirty="0">
                <a:latin typeface="Courier New" panose="02070309020205020404" pitchFamily="49" charset="0"/>
              </a:rPr>
              <a:t> {</a:t>
            </a:r>
          </a:p>
          <a:p>
            <a:pPr marL="0" indent="0">
              <a:buNone/>
            </a:pPr>
            <a:r>
              <a:rPr lang="en-US" sz="1350" kern="0" dirty="0">
                <a:latin typeface="Courier New" panose="02070309020205020404" pitchFamily="49" charset="0"/>
              </a:rPr>
              <a:t>    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a:t>
            </a:r>
          </a:p>
        </p:txBody>
      </p:sp>
      <p:sp>
        <p:nvSpPr>
          <p:cNvPr id="4" name="TextBox 3">
            <a:extLst>
              <a:ext uri="{FF2B5EF4-FFF2-40B4-BE49-F238E27FC236}">
                <a16:creationId xmlns:a16="http://schemas.microsoft.com/office/drawing/2014/main" id="{91A4A287-9258-4F48-9822-967B79481F62}"/>
              </a:ext>
            </a:extLst>
          </p:cNvPr>
          <p:cNvSpPr txBox="1"/>
          <p:nvPr/>
        </p:nvSpPr>
        <p:spPr>
          <a:xfrm>
            <a:off x="2057400" y="3526971"/>
            <a:ext cx="6210300" cy="830997"/>
          </a:xfrm>
          <a:prstGeom prst="rect">
            <a:avLst/>
          </a:prstGeom>
          <a:noFill/>
        </p:spPr>
        <p:txBody>
          <a:bodyPr wrap="square" rtlCol="0">
            <a:spAutoFit/>
          </a:bodyPr>
          <a:lstStyle/>
          <a:p>
            <a:r>
              <a:rPr lang="en-US" b="1" dirty="0" err="1"/>
              <a:t>Avg</a:t>
            </a:r>
            <a:r>
              <a:rPr lang="en-US" b="1" dirty="0"/>
              <a:t>(Y | message=“Give the Times”) – </a:t>
            </a:r>
          </a:p>
          <a:p>
            <a:r>
              <a:rPr lang="en-US" b="1" dirty="0" err="1"/>
              <a:t>Avg</a:t>
            </a:r>
            <a:r>
              <a:rPr lang="en-US" b="1" dirty="0"/>
              <a:t>(Y | message=“Play the crossword”)</a:t>
            </a:r>
          </a:p>
        </p:txBody>
      </p:sp>
      <p:sp>
        <p:nvSpPr>
          <p:cNvPr id="5" name="TextBox 4">
            <a:extLst>
              <a:ext uri="{FF2B5EF4-FFF2-40B4-BE49-F238E27FC236}">
                <a16:creationId xmlns:a16="http://schemas.microsoft.com/office/drawing/2014/main" id="{5B7B5821-D170-5D43-9949-49082405D788}"/>
              </a:ext>
            </a:extLst>
          </p:cNvPr>
          <p:cNvSpPr txBox="1"/>
          <p:nvPr/>
        </p:nvSpPr>
        <p:spPr>
          <a:xfrm>
            <a:off x="2362200" y="5181600"/>
            <a:ext cx="4800600" cy="830997"/>
          </a:xfrm>
          <a:prstGeom prst="rect">
            <a:avLst/>
          </a:prstGeom>
          <a:noFill/>
        </p:spPr>
        <p:txBody>
          <a:bodyPr wrap="square" rtlCol="0">
            <a:spAutoFit/>
          </a:bodyPr>
          <a:lstStyle/>
          <a:p>
            <a:pPr algn="ctr"/>
            <a:r>
              <a:rPr lang="en-US" dirty="0"/>
              <a:t>“Conditioning set” has only one value – this is a frame.</a:t>
            </a:r>
          </a:p>
        </p:txBody>
      </p:sp>
      <p:sp>
        <p:nvSpPr>
          <p:cNvPr id="6" name="TextBox 5">
            <a:extLst>
              <a:ext uri="{FF2B5EF4-FFF2-40B4-BE49-F238E27FC236}">
                <a16:creationId xmlns:a16="http://schemas.microsoft.com/office/drawing/2014/main" id="{D1599739-CED0-9F48-9FB3-973BBCB7B6D6}"/>
              </a:ext>
            </a:extLst>
          </p:cNvPr>
          <p:cNvSpPr txBox="1"/>
          <p:nvPr/>
        </p:nvSpPr>
        <p:spPr>
          <a:xfrm>
            <a:off x="838200" y="4419600"/>
            <a:ext cx="8068089" cy="677108"/>
          </a:xfrm>
          <a:prstGeom prst="rect">
            <a:avLst/>
          </a:prstGeom>
          <a:noFill/>
        </p:spPr>
        <p:txBody>
          <a:bodyPr wrap="square" rtlCol="0">
            <a:spAutoFit/>
          </a:bodyPr>
          <a:lstStyle/>
          <a:p>
            <a:pPr algn="ctr"/>
            <a:r>
              <a:rPr lang="en-US" b="1" dirty="0">
                <a:solidFill>
                  <a:srgbClr val="FF0000"/>
                </a:solidFill>
              </a:rPr>
              <a:t>Why is this the same? </a:t>
            </a:r>
          </a:p>
          <a:p>
            <a:pPr algn="ctr"/>
            <a:r>
              <a:rPr lang="en-US" sz="1400" b="1" dirty="0">
                <a:solidFill>
                  <a:srgbClr val="FF0000"/>
                </a:solidFill>
              </a:rPr>
              <a:t>(and why didn’t </a:t>
            </a:r>
            <a:r>
              <a:rPr lang="en-US" sz="1400" b="1" dirty="0" err="1">
                <a:solidFill>
                  <a:srgbClr val="FF0000"/>
                </a:solidFill>
              </a:rPr>
              <a:t>PlanAlyzer</a:t>
            </a:r>
            <a:r>
              <a:rPr lang="en-US" sz="1400" b="1" dirty="0">
                <a:solidFill>
                  <a:srgbClr val="FF0000"/>
                </a:solidFill>
              </a:rPr>
              <a:t> raise an error before?)</a:t>
            </a:r>
          </a:p>
        </p:txBody>
      </p:sp>
      <p:pic>
        <p:nvPicPr>
          <p:cNvPr id="8" name="Audio 7">
            <a:hlinkClick r:id="" action="ppaction://media"/>
            <a:extLst>
              <a:ext uri="{FF2B5EF4-FFF2-40B4-BE49-F238E27FC236}">
                <a16:creationId xmlns:a16="http://schemas.microsoft.com/office/drawing/2014/main" id="{936F13BD-632D-6D48-890F-638C973DDE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55733592"/>
      </p:ext>
    </p:extLst>
  </p:cSld>
  <p:clrMapOvr>
    <a:masterClrMapping/>
  </p:clrMapOvr>
  <mc:AlternateContent xmlns:mc="http://schemas.openxmlformats.org/markup-compatibility/2006" xmlns:p14="http://schemas.microsoft.com/office/powerpoint/2010/main">
    <mc:Choice Requires="p14">
      <p:transition spd="slow" p14:dur="2000" advTm="29574"/>
    </mc:Choice>
    <mc:Fallback xmlns="">
      <p:transition spd="slow" advTm="29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F546C5CA-1219-674A-9C16-1D812F30B580}"/>
              </a:ext>
            </a:extLst>
          </p:cNvPr>
          <p:cNvSpPr txBox="1">
            <a:spLocks/>
          </p:cNvSpPr>
          <p:nvPr/>
        </p:nvSpPr>
        <p:spPr bwMode="auto">
          <a:xfrm>
            <a:off x="36443" y="1295399"/>
            <a:ext cx="7467600" cy="2057401"/>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buClr>
                <a:srgbClr val="840C22"/>
              </a:buClr>
              <a:buSzPct val="100000"/>
              <a:buFont typeface="Wingdings"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2pPr>
            <a:lvl3pPr marL="1143000" indent="-228600" algn="l" rtl="0" eaLnBrk="1" fontAlgn="base" hangingPunct="1">
              <a:spcBef>
                <a:spcPct val="20000"/>
              </a:spcBef>
              <a:spcAft>
                <a:spcPct val="0"/>
              </a:spcAft>
              <a:buClr>
                <a:srgbClr val="840C22"/>
              </a:buClr>
              <a:buSzPct val="100000"/>
              <a:buFont typeface="Times" charset="0"/>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840C22"/>
              </a:buClr>
              <a:buSzPct val="100000"/>
              <a:buFont typeface="Times" charset="0"/>
              <a:buChar char="•"/>
              <a:defRPr>
                <a:solidFill>
                  <a:schemeClr val="tx1"/>
                </a:solidFill>
                <a:latin typeface="+mn-lt"/>
                <a:ea typeface="+mn-ea"/>
              </a:defRPr>
            </a:lvl4pPr>
            <a:lvl5pPr marL="20574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5pPr>
            <a:lvl6pPr marL="25146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6pPr>
            <a:lvl7pPr marL="29718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7pPr>
            <a:lvl8pPr marL="34290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8pPr>
            <a:lvl9pPr marL="3886200" indent="-228600" algn="l" rtl="0" eaLnBrk="1" fontAlgn="base" hangingPunct="1">
              <a:spcBef>
                <a:spcPct val="20000"/>
              </a:spcBef>
              <a:spcAft>
                <a:spcPct val="0"/>
              </a:spcAft>
              <a:buClr>
                <a:srgbClr val="840C22"/>
              </a:buClr>
              <a:buSzPct val="100000"/>
              <a:buFont typeface="Times" charset="0"/>
              <a:buChar char="•"/>
              <a:defRPr sz="1600">
                <a:solidFill>
                  <a:schemeClr val="tx1"/>
                </a:solidFill>
                <a:latin typeface="+mn-lt"/>
                <a:ea typeface="+mn-ea"/>
              </a:defRPr>
            </a:lvl9pPr>
          </a:lstStyle>
          <a:p>
            <a:pPr marL="0" indent="0">
              <a:buNone/>
            </a:pP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"Give the Times";</a:t>
            </a:r>
          </a:p>
          <a:p>
            <a:pPr marL="0" indent="0">
              <a:buNone/>
            </a:pPr>
            <a:r>
              <a:rPr lang="en-US" sz="1350" kern="0" dirty="0" err="1">
                <a:latin typeface="Courier New" panose="02070309020205020404" pitchFamily="49" charset="0"/>
              </a:rPr>
              <a:t>msgB</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"Play the Crossword";</a:t>
            </a:r>
            <a:endParaRPr lang="en-US" sz="1350" kern="0" dirty="0">
              <a:latin typeface="Courier New" panose="02070309020205020404" pitchFamily="49" charset="0"/>
            </a:endParaRPr>
          </a:p>
          <a:p>
            <a:pPr marL="0" indent="0">
              <a:buNone/>
            </a:pPr>
            <a:r>
              <a:rPr lang="en-US" sz="1350" kern="0" dirty="0" err="1">
                <a:latin typeface="Courier New" panose="02070309020205020404" pitchFamily="49" charset="0"/>
              </a:rPr>
              <a:t>upsellable</a:t>
            </a:r>
            <a:r>
              <a:rPr lang="en-US" sz="1350" kern="0" dirty="0">
                <a:latin typeface="Courier New" panose="02070309020205020404" pitchFamily="49" charset="0"/>
              </a:rPr>
              <a:t> = </a:t>
            </a:r>
            <a:r>
              <a:rPr lang="en-US" sz="1350" kern="0" dirty="0" err="1">
                <a:latin typeface="Courier New" panose="02070309020205020404" pitchFamily="49" charset="0"/>
              </a:rPr>
              <a:t>canUpSell</a:t>
            </a:r>
            <a:r>
              <a:rPr lang="en-US" sz="1350" kern="0" dirty="0">
                <a:latin typeface="Courier New" panose="02070309020205020404" pitchFamily="49" charset="0"/>
              </a:rPr>
              <a:t>(</a:t>
            </a:r>
            <a:r>
              <a:rPr lang="en-US" sz="1350" kern="0" dirty="0" err="1">
                <a:latin typeface="Courier New" panose="02070309020205020404" pitchFamily="49" charset="0"/>
              </a:rPr>
              <a:t>userid</a:t>
            </a:r>
            <a:r>
              <a:rPr lang="en-US" sz="1350" kern="0" dirty="0">
                <a:latin typeface="Courier New" panose="02070309020205020404" pitchFamily="49" charset="0"/>
              </a:rPr>
              <a: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a:p>
            <a:pPr marL="0" indent="0">
              <a:buNone/>
            </a:pPr>
            <a:r>
              <a:rPr lang="en-US" sz="1350" b="1" kern="0" dirty="0">
                <a:solidFill>
                  <a:srgbClr val="0070C0"/>
                </a:solidFill>
                <a:latin typeface="Courier New" panose="02070309020205020404" pitchFamily="49" charset="0"/>
              </a:rPr>
              <a:t>if</a:t>
            </a:r>
            <a:r>
              <a:rPr lang="en-US" sz="1350" kern="0" dirty="0">
                <a:latin typeface="Courier New" panose="02070309020205020404" pitchFamily="49" charset="0"/>
              </a:rPr>
              <a:t>(!</a:t>
            </a:r>
            <a:r>
              <a:rPr lang="en-US" sz="1350" kern="0" dirty="0" err="1">
                <a:latin typeface="Courier New" panose="02070309020205020404" pitchFamily="49" charset="0"/>
              </a:rPr>
              <a:t>upsellable</a:t>
            </a: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    </a:t>
            </a:r>
            <a:r>
              <a:rPr lang="en-US" sz="1350" kern="0" dirty="0" err="1">
                <a:latin typeface="Courier New" panose="02070309020205020404" pitchFamily="49" charset="0"/>
              </a:rPr>
              <a:t>msgA</a:t>
            </a:r>
            <a:r>
              <a:rPr lang="en-US" sz="1350" kern="0" dirty="0">
                <a:latin typeface="Courier New" panose="02070309020205020404" pitchFamily="49" charset="0"/>
              </a:rPr>
              <a:t> = </a:t>
            </a:r>
            <a:r>
              <a:rPr lang="en-US" sz="1350" b="1" kern="0" dirty="0">
                <a:solidFill>
                  <a:srgbClr val="7030A0"/>
                </a:solidFill>
                <a:latin typeface="Courier New" panose="02070309020205020404" pitchFamily="49" charset="0"/>
              </a:rPr>
              <a:t>”Refer a friend!";</a:t>
            </a:r>
          </a:p>
          <a:p>
            <a:pPr marL="0" indent="0">
              <a:buNone/>
            </a:pPr>
            <a:r>
              <a:rPr lang="en-US" sz="1350" kern="0" dirty="0">
                <a:latin typeface="Courier New" panose="02070309020205020404" pitchFamily="49" charset="0"/>
              </a:rPr>
              <a:t>}</a:t>
            </a:r>
          </a:p>
          <a:p>
            <a:pPr marL="0" indent="0">
              <a:buNone/>
            </a:pPr>
            <a:r>
              <a:rPr lang="en-US" sz="1350" kern="0" dirty="0">
                <a:latin typeface="Courier New" panose="02070309020205020404" pitchFamily="49" charset="0"/>
              </a:rPr>
              <a:t>message = </a:t>
            </a:r>
            <a:r>
              <a:rPr lang="en-US" sz="1350" b="1" kern="0" dirty="0" err="1">
                <a:solidFill>
                  <a:schemeClr val="accent2">
                    <a:lumMod val="60000"/>
                    <a:lumOff val="40000"/>
                  </a:schemeClr>
                </a:solidFill>
                <a:latin typeface="Courier New" panose="02070309020205020404" pitchFamily="49" charset="0"/>
              </a:rPr>
              <a:t>uniformChoice</a:t>
            </a:r>
            <a:r>
              <a:rPr lang="en-US" sz="1350" kern="0" dirty="0">
                <a:latin typeface="Courier New" panose="02070309020205020404" pitchFamily="49" charset="0"/>
              </a:rPr>
              <a:t>(choices=[</a:t>
            </a:r>
            <a:r>
              <a:rPr lang="en-US" sz="1350" kern="0" dirty="0" err="1">
                <a:latin typeface="Courier New" panose="02070309020205020404" pitchFamily="49" charset="0"/>
              </a:rPr>
              <a:t>msgA</a:t>
            </a:r>
            <a:r>
              <a:rPr lang="en-US" sz="1350" kern="0" dirty="0">
                <a:latin typeface="Courier New" panose="02070309020205020404" pitchFamily="49" charset="0"/>
              </a:rPr>
              <a:t>, </a:t>
            </a:r>
            <a:r>
              <a:rPr lang="en-US" sz="1350" kern="0" dirty="0" err="1">
                <a:latin typeface="Courier New" panose="02070309020205020404" pitchFamily="49" charset="0"/>
              </a:rPr>
              <a:t>msgB</a:t>
            </a:r>
            <a:r>
              <a:rPr lang="en-US" sz="1350" kern="0" dirty="0">
                <a:latin typeface="Courier New" panose="02070309020205020404" pitchFamily="49" charset="0"/>
              </a:rPr>
              <a:t>], unit=</a:t>
            </a:r>
            <a:r>
              <a:rPr lang="en-US" sz="1350" b="1" kern="0" dirty="0" err="1">
                <a:solidFill>
                  <a:schemeClr val="accent5">
                    <a:lumMod val="75000"/>
                  </a:schemeClr>
                </a:solidFill>
                <a:latin typeface="Courier New" panose="02070309020205020404" pitchFamily="49" charset="0"/>
              </a:rPr>
              <a:t>userid</a:t>
            </a:r>
            <a:r>
              <a:rPr lang="en-US" sz="1350" kern="0" dirty="0">
                <a:latin typeface="Courier New" panose="02070309020205020404" pitchFamily="49" charset="0"/>
              </a:rPr>
              <a:t>);</a:t>
            </a:r>
          </a:p>
        </p:txBody>
      </p:sp>
      <p:sp>
        <p:nvSpPr>
          <p:cNvPr id="32772" name="Rectangle 4"/>
          <p:cNvSpPr>
            <a:spLocks noGrp="1" noChangeArrowheads="1"/>
          </p:cNvSpPr>
          <p:nvPr>
            <p:ph type="title"/>
          </p:nvPr>
        </p:nvSpPr>
        <p:spPr>
          <a:xfrm>
            <a:off x="0" y="609600"/>
            <a:ext cx="9144000" cy="533400"/>
          </a:xfrm>
        </p:spPr>
        <p:txBody>
          <a:bodyPr/>
          <a:lstStyle/>
          <a:p>
            <a:pPr algn="ctr"/>
            <a:r>
              <a:rPr lang="en-US" dirty="0"/>
              <a:t>Generate contrasts for conditioning sets</a:t>
            </a:r>
          </a:p>
        </p:txBody>
      </p:sp>
      <p:sp>
        <p:nvSpPr>
          <p:cNvPr id="7" name="TextBox 6">
            <a:extLst>
              <a:ext uri="{FF2B5EF4-FFF2-40B4-BE49-F238E27FC236}">
                <a16:creationId xmlns:a16="http://schemas.microsoft.com/office/drawing/2014/main" id="{D19F78F9-E573-8E4D-A0B6-16CD019F0651}"/>
              </a:ext>
            </a:extLst>
          </p:cNvPr>
          <p:cNvSpPr txBox="1"/>
          <p:nvPr/>
        </p:nvSpPr>
        <p:spPr>
          <a:xfrm>
            <a:off x="2057400" y="3526971"/>
            <a:ext cx="6210300" cy="1200329"/>
          </a:xfrm>
          <a:prstGeom prst="rect">
            <a:avLst/>
          </a:prstGeom>
          <a:noFill/>
        </p:spPr>
        <p:txBody>
          <a:bodyPr wrap="square" rtlCol="0">
            <a:spAutoFit/>
          </a:bodyPr>
          <a:lstStyle/>
          <a:p>
            <a:r>
              <a:rPr lang="en-US" b="1" dirty="0">
                <a:solidFill>
                  <a:srgbClr val="FF0000"/>
                </a:solidFill>
              </a:rPr>
              <a:t>Given </a:t>
            </a:r>
            <a:r>
              <a:rPr lang="en-US" b="1" dirty="0" err="1">
                <a:solidFill>
                  <a:srgbClr val="FF0000"/>
                </a:solidFill>
              </a:rPr>
              <a:t>upsellable</a:t>
            </a:r>
            <a:r>
              <a:rPr lang="en-US" b="1" dirty="0">
                <a:solidFill>
                  <a:srgbClr val="FF0000"/>
                </a:solidFill>
              </a:rPr>
              <a:t> = true</a:t>
            </a:r>
            <a:br>
              <a:rPr lang="en-US" b="1" dirty="0"/>
            </a:br>
            <a:r>
              <a:rPr lang="en-US" b="1" dirty="0" err="1"/>
              <a:t>Avg</a:t>
            </a:r>
            <a:r>
              <a:rPr lang="en-US" b="1" dirty="0"/>
              <a:t>(Y | message=“Give the Times”) – </a:t>
            </a:r>
          </a:p>
          <a:p>
            <a:r>
              <a:rPr lang="en-US" b="1" dirty="0" err="1"/>
              <a:t>Avg</a:t>
            </a:r>
            <a:r>
              <a:rPr lang="en-US" b="1" dirty="0"/>
              <a:t>(Y | message=“Play the crossword”)</a:t>
            </a:r>
          </a:p>
        </p:txBody>
      </p:sp>
      <p:sp>
        <p:nvSpPr>
          <p:cNvPr id="8" name="TextBox 7">
            <a:extLst>
              <a:ext uri="{FF2B5EF4-FFF2-40B4-BE49-F238E27FC236}">
                <a16:creationId xmlns:a16="http://schemas.microsoft.com/office/drawing/2014/main" id="{AC88DAE8-9039-014C-B5FD-C735B10E43FC}"/>
              </a:ext>
            </a:extLst>
          </p:cNvPr>
          <p:cNvSpPr txBox="1"/>
          <p:nvPr/>
        </p:nvSpPr>
        <p:spPr>
          <a:xfrm>
            <a:off x="1828800" y="4762857"/>
            <a:ext cx="6667500" cy="1200329"/>
          </a:xfrm>
          <a:prstGeom prst="rect">
            <a:avLst/>
          </a:prstGeom>
          <a:noFill/>
        </p:spPr>
        <p:txBody>
          <a:bodyPr wrap="square" rtlCol="0">
            <a:spAutoFit/>
          </a:bodyPr>
          <a:lstStyle/>
          <a:p>
            <a:r>
              <a:rPr lang="en-US" b="1" dirty="0">
                <a:solidFill>
                  <a:srgbClr val="FF0000"/>
                </a:solidFill>
              </a:rPr>
              <a:t>Given </a:t>
            </a:r>
            <a:r>
              <a:rPr lang="en-US" b="1" dirty="0" err="1">
                <a:solidFill>
                  <a:srgbClr val="FF0000"/>
                </a:solidFill>
              </a:rPr>
              <a:t>upsellable</a:t>
            </a:r>
            <a:r>
              <a:rPr lang="en-US" b="1" dirty="0">
                <a:solidFill>
                  <a:srgbClr val="FF0000"/>
                </a:solidFill>
              </a:rPr>
              <a:t> = false</a:t>
            </a:r>
          </a:p>
          <a:p>
            <a:r>
              <a:rPr lang="en-US" b="1" dirty="0" err="1"/>
              <a:t>Avg</a:t>
            </a:r>
            <a:r>
              <a:rPr lang="en-US" b="1" dirty="0"/>
              <a:t>(Y | message=“Refer a friend!”) – </a:t>
            </a:r>
          </a:p>
          <a:p>
            <a:r>
              <a:rPr lang="en-US" b="1" dirty="0" err="1"/>
              <a:t>Avg</a:t>
            </a:r>
            <a:r>
              <a:rPr lang="en-US" b="1" dirty="0"/>
              <a:t>(Y | message=“Play the crossword!”)</a:t>
            </a:r>
          </a:p>
        </p:txBody>
      </p:sp>
      <p:sp>
        <p:nvSpPr>
          <p:cNvPr id="2" name="TextBox 1">
            <a:extLst>
              <a:ext uri="{FF2B5EF4-FFF2-40B4-BE49-F238E27FC236}">
                <a16:creationId xmlns:a16="http://schemas.microsoft.com/office/drawing/2014/main" id="{CC86B5C0-6DBC-AC4B-AB0C-57A9255238F3}"/>
              </a:ext>
            </a:extLst>
          </p:cNvPr>
          <p:cNvSpPr txBox="1"/>
          <p:nvPr/>
        </p:nvSpPr>
        <p:spPr>
          <a:xfrm>
            <a:off x="6172200" y="1570085"/>
            <a:ext cx="2476500" cy="1200329"/>
          </a:xfrm>
          <a:prstGeom prst="rect">
            <a:avLst/>
          </a:prstGeom>
          <a:noFill/>
        </p:spPr>
        <p:txBody>
          <a:bodyPr wrap="square" rtlCol="0">
            <a:spAutoFit/>
          </a:bodyPr>
          <a:lstStyle/>
          <a:p>
            <a:r>
              <a:rPr lang="en-US" b="1" dirty="0">
                <a:solidFill>
                  <a:srgbClr val="FF0000"/>
                </a:solidFill>
              </a:rPr>
              <a:t>Conditioning sets are constraints</a:t>
            </a:r>
          </a:p>
        </p:txBody>
      </p:sp>
      <p:sp>
        <p:nvSpPr>
          <p:cNvPr id="11" name="TextBox 10">
            <a:extLst>
              <a:ext uri="{FF2B5EF4-FFF2-40B4-BE49-F238E27FC236}">
                <a16:creationId xmlns:a16="http://schemas.microsoft.com/office/drawing/2014/main" id="{9C4B3275-7727-3746-B429-ECA890445CE0}"/>
              </a:ext>
            </a:extLst>
          </p:cNvPr>
          <p:cNvSpPr txBox="1"/>
          <p:nvPr/>
        </p:nvSpPr>
        <p:spPr>
          <a:xfrm>
            <a:off x="51956" y="3526971"/>
            <a:ext cx="1853044" cy="1938992"/>
          </a:xfrm>
          <a:prstGeom prst="rect">
            <a:avLst/>
          </a:prstGeom>
          <a:noFill/>
        </p:spPr>
        <p:txBody>
          <a:bodyPr wrap="square" rtlCol="0">
            <a:spAutoFit/>
          </a:bodyPr>
          <a:lstStyle/>
          <a:p>
            <a:pPr algn="ctr"/>
            <a:r>
              <a:rPr lang="en-US" b="1" dirty="0"/>
              <a:t>C</a:t>
            </a:r>
            <a:r>
              <a:rPr lang="en-US" dirty="0"/>
              <a:t>onditional</a:t>
            </a:r>
            <a:endParaRPr lang="en-US" b="1" dirty="0"/>
          </a:p>
          <a:p>
            <a:pPr algn="ctr"/>
            <a:r>
              <a:rPr lang="en-US" b="1" dirty="0"/>
              <a:t>A</a:t>
            </a:r>
            <a:r>
              <a:rPr lang="en-US" dirty="0"/>
              <a:t>verage</a:t>
            </a:r>
            <a:r>
              <a:rPr lang="en-US" b="1" dirty="0"/>
              <a:t> T</a:t>
            </a:r>
            <a:r>
              <a:rPr lang="en-US" dirty="0"/>
              <a:t>reatment</a:t>
            </a:r>
            <a:r>
              <a:rPr lang="en-US" b="1" dirty="0"/>
              <a:t> E</a:t>
            </a:r>
            <a:r>
              <a:rPr lang="en-US" dirty="0"/>
              <a:t>ffect </a:t>
            </a:r>
            <a:r>
              <a:rPr lang="en-US" b="1" dirty="0"/>
              <a:t>(CATE)</a:t>
            </a:r>
          </a:p>
        </p:txBody>
      </p:sp>
      <p:pic>
        <p:nvPicPr>
          <p:cNvPr id="9" name="Audio 8">
            <a:hlinkClick r:id="" action="ppaction://media"/>
            <a:extLst>
              <a:ext uri="{FF2B5EF4-FFF2-40B4-BE49-F238E27FC236}">
                <a16:creationId xmlns:a16="http://schemas.microsoft.com/office/drawing/2014/main" id="{399D86C0-8B84-CB4A-87BE-BE4DC42A5F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34071320"/>
      </p:ext>
    </p:extLst>
  </p:cSld>
  <p:clrMapOvr>
    <a:masterClrMapping/>
  </p:clrMapOvr>
  <mc:AlternateContent xmlns:mc="http://schemas.openxmlformats.org/markup-compatibility/2006" xmlns:p14="http://schemas.microsoft.com/office/powerpoint/2010/main">
    <mc:Choice Requires="p14">
      <p:transition spd="slow" p14:dur="2000" advTm="18392"/>
    </mc:Choice>
    <mc:Fallback xmlns="">
      <p:transition spd="slow" advTm="1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7" grpId="0"/>
      <p:bldP spid="8" grpId="0"/>
      <p:bldP spid="2"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FCDE-FEEB-7240-BA3B-586FB5FE36AA}"/>
              </a:ext>
            </a:extLst>
          </p:cNvPr>
          <p:cNvSpPr>
            <a:spLocks noGrp="1"/>
          </p:cNvSpPr>
          <p:nvPr>
            <p:ph type="title"/>
          </p:nvPr>
        </p:nvSpPr>
        <p:spPr>
          <a:xfrm>
            <a:off x="0" y="609600"/>
            <a:ext cx="9144000" cy="533400"/>
          </a:xfrm>
        </p:spPr>
        <p:txBody>
          <a:bodyPr/>
          <a:lstStyle/>
          <a:p>
            <a:pPr algn="ctr"/>
            <a:r>
              <a:rPr lang="en-US" dirty="0"/>
              <a:t>What does </a:t>
            </a:r>
            <a:r>
              <a:rPr lang="en-US" dirty="0" err="1"/>
              <a:t>PlanAlyzer</a:t>
            </a:r>
            <a:r>
              <a:rPr lang="en-US" dirty="0"/>
              <a:t> do?</a:t>
            </a:r>
          </a:p>
        </p:txBody>
      </p:sp>
      <p:sp>
        <p:nvSpPr>
          <p:cNvPr id="3" name="Content Placeholder 2"/>
          <p:cNvSpPr>
            <a:spLocks noGrp="1"/>
          </p:cNvSpPr>
          <p:nvPr>
            <p:ph idx="1"/>
          </p:nvPr>
        </p:nvSpPr>
        <p:spPr>
          <a:xfrm>
            <a:off x="609600" y="1447800"/>
            <a:ext cx="8153400" cy="4495800"/>
          </a:xfrm>
        </p:spPr>
        <p:txBody>
          <a:bodyPr/>
          <a:lstStyle/>
          <a:p>
            <a:r>
              <a:rPr lang="en-US" strike="sngStrike" dirty="0"/>
              <a:t>Checks for threats to the </a:t>
            </a:r>
            <a:r>
              <a:rPr lang="en-US" i="1" strike="sngStrike" dirty="0"/>
              <a:t>internal validity</a:t>
            </a:r>
            <a:r>
              <a:rPr lang="en-US" strike="sngStrike" dirty="0"/>
              <a:t> of </a:t>
            </a:r>
            <a:r>
              <a:rPr lang="en-US" strike="sngStrike" dirty="0" err="1"/>
              <a:t>PlanOut</a:t>
            </a:r>
            <a:r>
              <a:rPr lang="en-US" strike="sngStrike" dirty="0"/>
              <a:t> programs</a:t>
            </a:r>
          </a:p>
          <a:p>
            <a:pPr lvl="1"/>
            <a:r>
              <a:rPr lang="en-US" strike="sngStrike" dirty="0"/>
              <a:t>Based on well-known problems in experimental design</a:t>
            </a:r>
          </a:p>
          <a:p>
            <a:pPr marL="457200" lvl="1" indent="0">
              <a:buNone/>
            </a:pPr>
            <a:endParaRPr lang="en-US" dirty="0"/>
          </a:p>
          <a:p>
            <a:r>
              <a:rPr lang="en-US" strike="sngStrike" dirty="0"/>
              <a:t>Generates </a:t>
            </a:r>
            <a:r>
              <a:rPr lang="en-US" i="1" strike="sngStrike" dirty="0"/>
              <a:t>contrasts</a:t>
            </a:r>
            <a:r>
              <a:rPr lang="en-US" strike="sngStrike" dirty="0"/>
              <a:t> and </a:t>
            </a:r>
            <a:r>
              <a:rPr lang="en-US" i="1" strike="sngStrike" dirty="0"/>
              <a:t>conditioning sets </a:t>
            </a:r>
            <a:r>
              <a:rPr lang="en-US" strike="sngStrike" dirty="0"/>
              <a:t>for the analysis of a subset of designs</a:t>
            </a:r>
          </a:p>
          <a:p>
            <a:pPr lvl="1"/>
            <a:r>
              <a:rPr lang="en-US" b="1" strike="sngStrike" dirty="0"/>
              <a:t>Contrasts</a:t>
            </a:r>
            <a:r>
              <a:rPr lang="en-US" strike="sngStrike" dirty="0"/>
              <a:t>: the </a:t>
            </a:r>
            <a:r>
              <a:rPr lang="en-US" i="1" strike="sngStrike" dirty="0"/>
              <a:t>treatments</a:t>
            </a:r>
            <a:r>
              <a:rPr lang="en-US" strike="sngStrike" dirty="0"/>
              <a:t> that may be legitimately compared</a:t>
            </a:r>
          </a:p>
          <a:p>
            <a:pPr lvl="2"/>
            <a:r>
              <a:rPr lang="en-US" strike="sngStrike" dirty="0"/>
              <a:t>e.g., comparing between messages A and B</a:t>
            </a:r>
          </a:p>
          <a:p>
            <a:pPr lvl="1"/>
            <a:r>
              <a:rPr lang="en-US" b="1" strike="sngStrike" dirty="0"/>
              <a:t>Conditioning sets</a:t>
            </a:r>
            <a:r>
              <a:rPr lang="en-US" strike="sngStrike" dirty="0"/>
              <a:t>: restrictions on the contrasts</a:t>
            </a:r>
            <a:endParaRPr lang="en-US" b="1" strike="sngStrike" dirty="0"/>
          </a:p>
        </p:txBody>
      </p:sp>
      <p:sp>
        <p:nvSpPr>
          <p:cNvPr id="5" name="Rectangle 4">
            <a:extLst>
              <a:ext uri="{FF2B5EF4-FFF2-40B4-BE49-F238E27FC236}">
                <a16:creationId xmlns:a16="http://schemas.microsoft.com/office/drawing/2014/main" id="{03751A44-5B55-D645-8780-3007B2E8F44B}"/>
              </a:ext>
            </a:extLst>
          </p:cNvPr>
          <p:cNvSpPr/>
          <p:nvPr/>
        </p:nvSpPr>
        <p:spPr bwMode="auto">
          <a:xfrm>
            <a:off x="0" y="1278835"/>
            <a:ext cx="9144000" cy="480060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4" name="TextBox 3">
            <a:extLst>
              <a:ext uri="{FF2B5EF4-FFF2-40B4-BE49-F238E27FC236}">
                <a16:creationId xmlns:a16="http://schemas.microsoft.com/office/drawing/2014/main" id="{5BCFA20A-28D5-DB4E-9B83-A8C2E36AE083}"/>
              </a:ext>
            </a:extLst>
          </p:cNvPr>
          <p:cNvSpPr txBox="1"/>
          <p:nvPr/>
        </p:nvSpPr>
        <p:spPr>
          <a:xfrm>
            <a:off x="1093807" y="2110650"/>
            <a:ext cx="6956386" cy="3170099"/>
          </a:xfrm>
          <a:prstGeom prst="rect">
            <a:avLst/>
          </a:prstGeom>
          <a:noFill/>
          <a:effectLst>
            <a:glow rad="1130300">
              <a:srgbClr val="FF0000"/>
            </a:glow>
          </a:effectLst>
        </p:spPr>
        <p:txBody>
          <a:bodyPr wrap="square" rtlCol="0">
            <a:spAutoFit/>
          </a:bodyPr>
          <a:lstStyle/>
          <a:p>
            <a:pPr algn="ctr"/>
            <a:r>
              <a:rPr lang="en-US" sz="10000" b="1" dirty="0">
                <a:solidFill>
                  <a:srgbClr val="5A0C0C"/>
                </a:solidFill>
                <a:effectLst>
                  <a:glow rad="228600">
                    <a:srgbClr val="FF0000">
                      <a:alpha val="40000"/>
                    </a:srgbClr>
                  </a:glow>
                  <a:outerShdw blurRad="50800" dist="38100" dir="18900000" algn="bl" rotWithShape="0">
                    <a:prstClr val="black">
                      <a:alpha val="40000"/>
                    </a:prstClr>
                  </a:outerShdw>
                </a:effectLst>
              </a:rPr>
              <a:t>Evaluation Time</a:t>
            </a:r>
          </a:p>
        </p:txBody>
      </p:sp>
      <p:pic>
        <p:nvPicPr>
          <p:cNvPr id="8" name="Audio 7">
            <a:hlinkClick r:id="" action="ppaction://media"/>
            <a:extLst>
              <a:ext uri="{FF2B5EF4-FFF2-40B4-BE49-F238E27FC236}">
                <a16:creationId xmlns:a16="http://schemas.microsoft.com/office/drawing/2014/main" id="{AA78DB4C-2777-7A4C-937C-DC84E777848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52223909"/>
      </p:ext>
    </p:extLst>
  </p:cSld>
  <p:clrMapOvr>
    <a:masterClrMapping/>
  </p:clrMapOvr>
  <mc:AlternateContent xmlns:mc="http://schemas.openxmlformats.org/markup-compatibility/2006" xmlns:p14="http://schemas.microsoft.com/office/powerpoint/2010/main">
    <mc:Choice Requires="p14">
      <p:transition spd="slow" p14:dur="2000" advTm="10031"/>
    </mc:Choice>
    <mc:Fallback xmlns="">
      <p:transition spd="slow" advTm="1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5"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0F26-1907-424F-B118-130997435872}"/>
              </a:ext>
            </a:extLst>
          </p:cNvPr>
          <p:cNvSpPr>
            <a:spLocks noGrp="1"/>
          </p:cNvSpPr>
          <p:nvPr>
            <p:ph type="title"/>
          </p:nvPr>
        </p:nvSpPr>
        <p:spPr/>
        <p:txBody>
          <a:bodyPr/>
          <a:lstStyle/>
          <a:p>
            <a:r>
              <a:rPr lang="en-US" dirty="0"/>
              <a:t>How to evaluate?</a:t>
            </a:r>
          </a:p>
        </p:txBody>
      </p:sp>
      <p:sp>
        <p:nvSpPr>
          <p:cNvPr id="3" name="Content Placeholder 2">
            <a:extLst>
              <a:ext uri="{FF2B5EF4-FFF2-40B4-BE49-F238E27FC236}">
                <a16:creationId xmlns:a16="http://schemas.microsoft.com/office/drawing/2014/main" id="{8E1D1055-958F-9D41-9429-BB664A049A9B}"/>
              </a:ext>
            </a:extLst>
          </p:cNvPr>
          <p:cNvSpPr>
            <a:spLocks noGrp="1"/>
          </p:cNvSpPr>
          <p:nvPr>
            <p:ph idx="1"/>
          </p:nvPr>
        </p:nvSpPr>
        <p:spPr/>
        <p:txBody>
          <a:bodyPr/>
          <a:lstStyle/>
          <a:p>
            <a:r>
              <a:rPr lang="en-US" dirty="0"/>
              <a:t>Evaluating </a:t>
            </a:r>
            <a:r>
              <a:rPr lang="en-US" dirty="0" err="1"/>
              <a:t>PlanAlyzer’s</a:t>
            </a:r>
            <a:r>
              <a:rPr lang="en-US" dirty="0"/>
              <a:t> identification of threats to validity</a:t>
            </a:r>
          </a:p>
          <a:p>
            <a:pPr lvl="1"/>
            <a:r>
              <a:rPr lang="en-US" dirty="0"/>
              <a:t>Need a representative corpus containing </a:t>
            </a:r>
            <a:r>
              <a:rPr lang="en-US" b="1" dirty="0"/>
              <a:t>buggy scripts</a:t>
            </a:r>
          </a:p>
          <a:p>
            <a:pPr marL="914400" lvl="2" indent="0">
              <a:buNone/>
            </a:pPr>
            <a:endParaRPr lang="en-US" dirty="0"/>
          </a:p>
          <a:p>
            <a:pPr marL="914400" lvl="2" indent="0">
              <a:buNone/>
            </a:pPr>
            <a:endParaRPr lang="en-US" dirty="0"/>
          </a:p>
          <a:p>
            <a:pPr marL="914400" lvl="2" indent="0">
              <a:buNone/>
            </a:pPr>
            <a:endParaRPr lang="en-US" dirty="0"/>
          </a:p>
          <a:p>
            <a:r>
              <a:rPr lang="en-US" dirty="0"/>
              <a:t>Evaluating contrast generation</a:t>
            </a:r>
          </a:p>
          <a:p>
            <a:pPr lvl="1"/>
            <a:r>
              <a:rPr lang="en-US" dirty="0"/>
              <a:t>Need a representative corpus of </a:t>
            </a:r>
            <a:r>
              <a:rPr lang="en-US" b="1" dirty="0"/>
              <a:t>correct scripts </a:t>
            </a:r>
            <a:r>
              <a:rPr lang="en-US" dirty="0"/>
              <a:t>+ </a:t>
            </a:r>
            <a:r>
              <a:rPr lang="en-US" b="1" dirty="0"/>
              <a:t>contrasts</a:t>
            </a:r>
          </a:p>
          <a:p>
            <a:pPr lvl="2"/>
            <a:endParaRPr lang="en-US" dirty="0"/>
          </a:p>
        </p:txBody>
      </p:sp>
      <p:pic>
        <p:nvPicPr>
          <p:cNvPr id="6" name="Audio 5">
            <a:hlinkClick r:id="" action="ppaction://media"/>
            <a:extLst>
              <a:ext uri="{FF2B5EF4-FFF2-40B4-BE49-F238E27FC236}">
                <a16:creationId xmlns:a16="http://schemas.microsoft.com/office/drawing/2014/main" id="{6C069C4E-1634-8646-88D0-7412DF3C3A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53370142"/>
      </p:ext>
    </p:extLst>
  </p:cSld>
  <p:clrMapOvr>
    <a:masterClrMapping/>
  </p:clrMapOvr>
  <mc:AlternateContent xmlns:mc="http://schemas.openxmlformats.org/markup-compatibility/2006" xmlns:p14="http://schemas.microsoft.com/office/powerpoint/2010/main">
    <mc:Choice Requires="p14">
      <p:transition spd="slow" p14:dur="2000" advTm="12037"/>
    </mc:Choice>
    <mc:Fallback xmlns="">
      <p:transition spd="slow" advTm="1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223F-18B8-4344-A4D3-94E68EC11CBA}"/>
              </a:ext>
            </a:extLst>
          </p:cNvPr>
          <p:cNvSpPr>
            <a:spLocks noGrp="1"/>
          </p:cNvSpPr>
          <p:nvPr>
            <p:ph type="title"/>
          </p:nvPr>
        </p:nvSpPr>
        <p:spPr>
          <a:noFill/>
          <a:ln>
            <a:noFill/>
          </a:ln>
        </p:spPr>
        <p:txBody>
          <a:bodyPr/>
          <a:lstStyle/>
          <a:p>
            <a:r>
              <a:rPr lang="en-US" dirty="0"/>
              <a:t>Acquiring a corpus of online experiments</a:t>
            </a:r>
          </a:p>
        </p:txBody>
      </p:sp>
      <p:graphicFrame>
        <p:nvGraphicFramePr>
          <p:cNvPr id="8" name="Table 7">
            <a:extLst>
              <a:ext uri="{FF2B5EF4-FFF2-40B4-BE49-F238E27FC236}">
                <a16:creationId xmlns:a16="http://schemas.microsoft.com/office/drawing/2014/main" id="{5D05462B-0D91-9D43-BD9C-39CC412FF281}"/>
              </a:ext>
            </a:extLst>
          </p:cNvPr>
          <p:cNvGraphicFramePr>
            <a:graphicFrameLocks noGrp="1"/>
          </p:cNvGraphicFramePr>
          <p:nvPr>
            <p:extLst>
              <p:ext uri="{D42A27DB-BD31-4B8C-83A1-F6EECF244321}">
                <p14:modId xmlns:p14="http://schemas.microsoft.com/office/powerpoint/2010/main" val="2196025029"/>
              </p:ext>
            </p:extLst>
          </p:nvPr>
        </p:nvGraphicFramePr>
        <p:xfrm>
          <a:off x="332162" y="2971800"/>
          <a:ext cx="8382001" cy="1483360"/>
        </p:xfrm>
        <a:graphic>
          <a:graphicData uri="http://schemas.openxmlformats.org/drawingml/2006/table">
            <a:tbl>
              <a:tblPr firstRow="1" firstCol="1" bandRow="1">
                <a:tableStyleId>{5C22544A-7EE6-4342-B048-85BDC9FD1C3A}</a:tableStyleId>
              </a:tblPr>
              <a:tblGrid>
                <a:gridCol w="2881313">
                  <a:extLst>
                    <a:ext uri="{9D8B030D-6E8A-4147-A177-3AD203B41FA5}">
                      <a16:colId xmlns:a16="http://schemas.microsoft.com/office/drawing/2014/main" val="3625263948"/>
                    </a:ext>
                  </a:extLst>
                </a:gridCol>
                <a:gridCol w="1843087">
                  <a:extLst>
                    <a:ext uri="{9D8B030D-6E8A-4147-A177-3AD203B41FA5}">
                      <a16:colId xmlns:a16="http://schemas.microsoft.com/office/drawing/2014/main" val="279929936"/>
                    </a:ext>
                  </a:extLst>
                </a:gridCol>
                <a:gridCol w="1752600">
                  <a:extLst>
                    <a:ext uri="{9D8B030D-6E8A-4147-A177-3AD203B41FA5}">
                      <a16:colId xmlns:a16="http://schemas.microsoft.com/office/drawing/2014/main" val="2909826049"/>
                    </a:ext>
                  </a:extLst>
                </a:gridCol>
                <a:gridCol w="1905001">
                  <a:extLst>
                    <a:ext uri="{9D8B030D-6E8A-4147-A177-3AD203B41FA5}">
                      <a16:colId xmlns:a16="http://schemas.microsoft.com/office/drawing/2014/main" val="3066520463"/>
                    </a:ext>
                  </a:extLst>
                </a:gridCol>
              </a:tblGrid>
              <a:tr h="370840">
                <a:tc>
                  <a:txBody>
                    <a:bodyPr/>
                    <a:lstStyle/>
                    <a:p>
                      <a:endParaRPr lang="en-US" dirty="0"/>
                    </a:p>
                  </a:txBody>
                  <a:tcPr/>
                </a:tc>
                <a:tc>
                  <a:txBody>
                    <a:bodyPr/>
                    <a:lstStyle/>
                    <a:p>
                      <a:pPr algn="ctr"/>
                      <a:r>
                        <a:rPr lang="en-US" dirty="0"/>
                        <a:t>Corpus A</a:t>
                      </a:r>
                    </a:p>
                  </a:txBody>
                  <a:tcPr/>
                </a:tc>
                <a:tc>
                  <a:txBody>
                    <a:bodyPr/>
                    <a:lstStyle/>
                    <a:p>
                      <a:pPr algn="ctr"/>
                      <a:r>
                        <a:rPr lang="en-US" dirty="0"/>
                        <a:t>Corpus B</a:t>
                      </a:r>
                    </a:p>
                  </a:txBody>
                  <a:tcPr/>
                </a:tc>
                <a:tc>
                  <a:txBody>
                    <a:bodyPr/>
                    <a:lstStyle/>
                    <a:p>
                      <a:pPr algn="ctr"/>
                      <a:r>
                        <a:rPr lang="en-US" dirty="0"/>
                        <a:t>Corpus C</a:t>
                      </a:r>
                    </a:p>
                  </a:txBody>
                  <a:tcPr/>
                </a:tc>
                <a:extLst>
                  <a:ext uri="{0D108BD9-81ED-4DB2-BD59-A6C34878D82A}">
                    <a16:rowId xmlns:a16="http://schemas.microsoft.com/office/drawing/2014/main" val="2460428249"/>
                  </a:ext>
                </a:extLst>
              </a:tr>
              <a:tr h="370840">
                <a:tc>
                  <a:txBody>
                    <a:bodyPr/>
                    <a:lstStyle/>
                    <a:p>
                      <a:r>
                        <a:rPr lang="en-US" dirty="0"/>
                        <a:t>Unique Scripts</a:t>
                      </a:r>
                    </a:p>
                  </a:txBody>
                  <a:tcPr/>
                </a:tc>
                <a:tc>
                  <a:txBody>
                    <a:bodyPr/>
                    <a:lstStyle/>
                    <a:p>
                      <a:pPr algn="ctr"/>
                      <a:r>
                        <a:rPr lang="en-US" dirty="0"/>
                        <a:t>566</a:t>
                      </a:r>
                    </a:p>
                  </a:txBody>
                  <a:tcPr/>
                </a:tc>
                <a:tc>
                  <a:txBody>
                    <a:bodyPr/>
                    <a:lstStyle/>
                    <a:p>
                      <a:pPr algn="ctr"/>
                      <a:r>
                        <a:rPr lang="en-US" dirty="0"/>
                        <a:t>381</a:t>
                      </a:r>
                    </a:p>
                  </a:txBody>
                  <a:tcPr/>
                </a:tc>
                <a:tc>
                  <a:txBody>
                    <a:bodyPr/>
                    <a:lstStyle/>
                    <a:p>
                      <a:pPr algn="ctr"/>
                      <a:r>
                        <a:rPr lang="en-US" dirty="0"/>
                        <a:t>493</a:t>
                      </a:r>
                    </a:p>
                  </a:txBody>
                  <a:tcPr/>
                </a:tc>
                <a:extLst>
                  <a:ext uri="{0D108BD9-81ED-4DB2-BD59-A6C34878D82A}">
                    <a16:rowId xmlns:a16="http://schemas.microsoft.com/office/drawing/2014/main" val="1185980176"/>
                  </a:ext>
                </a:extLst>
              </a:tr>
              <a:tr h="370840">
                <a:tc>
                  <a:txBody>
                    <a:bodyPr/>
                    <a:lstStyle/>
                    <a:p>
                      <a:r>
                        <a:rPr lang="en-US" dirty="0"/>
                        <a:t>Unique Experiments</a:t>
                      </a:r>
                    </a:p>
                  </a:txBody>
                  <a:tcPr/>
                </a:tc>
                <a:tc>
                  <a:txBody>
                    <a:bodyPr/>
                    <a:lstStyle/>
                    <a:p>
                      <a:pPr algn="ctr"/>
                      <a:r>
                        <a:rPr lang="en-US" dirty="0"/>
                        <a:t>240</a:t>
                      </a:r>
                    </a:p>
                  </a:txBody>
                  <a:tcPr/>
                </a:tc>
                <a:tc>
                  <a:txBody>
                    <a:bodyPr/>
                    <a:lstStyle/>
                    <a:p>
                      <a:pPr algn="ctr"/>
                      <a:r>
                        <a:rPr lang="en-US" dirty="0"/>
                        <a:t>130</a:t>
                      </a:r>
                    </a:p>
                  </a:txBody>
                  <a:tcPr/>
                </a:tc>
                <a:tc>
                  <a:txBody>
                    <a:bodyPr/>
                    <a:lstStyle/>
                    <a:p>
                      <a:pPr algn="ctr"/>
                      <a:r>
                        <a:rPr lang="en-US" dirty="0"/>
                        <a:t>74</a:t>
                      </a:r>
                    </a:p>
                  </a:txBody>
                  <a:tcPr/>
                </a:tc>
                <a:extLst>
                  <a:ext uri="{0D108BD9-81ED-4DB2-BD59-A6C34878D82A}">
                    <a16:rowId xmlns:a16="http://schemas.microsoft.com/office/drawing/2014/main" val="2279337929"/>
                  </a:ext>
                </a:extLst>
              </a:tr>
              <a:tr h="370840">
                <a:tc>
                  <a:txBody>
                    <a:bodyPr/>
                    <a:lstStyle/>
                    <a:p>
                      <a:r>
                        <a:rPr lang="en-US" dirty="0"/>
                        <a:t>Unique Authors</a:t>
                      </a:r>
                    </a:p>
                  </a:txBody>
                  <a:tcPr/>
                </a:tc>
                <a:tc>
                  <a:txBody>
                    <a:bodyPr/>
                    <a:lstStyle/>
                    <a:p>
                      <a:pPr algn="ctr"/>
                      <a:r>
                        <a:rPr lang="en-US" dirty="0"/>
                        <a:t>30 </a:t>
                      </a:r>
                    </a:p>
                  </a:txBody>
                  <a:tcPr/>
                </a:tc>
                <a:tc>
                  <a:txBody>
                    <a:bodyPr/>
                    <a:lstStyle/>
                    <a:p>
                      <a:pPr algn="ctr"/>
                      <a:r>
                        <a:rPr lang="en-US" dirty="0"/>
                        <a:t>25</a:t>
                      </a:r>
                    </a:p>
                  </a:txBody>
                  <a:tcPr/>
                </a:tc>
                <a:tc>
                  <a:txBody>
                    <a:bodyPr/>
                    <a:lstStyle/>
                    <a:p>
                      <a:pPr algn="ctr"/>
                      <a:r>
                        <a:rPr lang="en-US" dirty="0"/>
                        <a:t>23</a:t>
                      </a:r>
                    </a:p>
                  </a:txBody>
                  <a:tcPr/>
                </a:tc>
                <a:extLst>
                  <a:ext uri="{0D108BD9-81ED-4DB2-BD59-A6C34878D82A}">
                    <a16:rowId xmlns:a16="http://schemas.microsoft.com/office/drawing/2014/main" val="323543261"/>
                  </a:ext>
                </a:extLst>
              </a:tr>
            </a:tbl>
          </a:graphicData>
        </a:graphic>
      </p:graphicFrame>
      <p:sp>
        <p:nvSpPr>
          <p:cNvPr id="12" name="TextBox 11">
            <a:extLst>
              <a:ext uri="{FF2B5EF4-FFF2-40B4-BE49-F238E27FC236}">
                <a16:creationId xmlns:a16="http://schemas.microsoft.com/office/drawing/2014/main" id="{4B7E8EF4-40B7-A441-8148-65044489E578}"/>
              </a:ext>
            </a:extLst>
          </p:cNvPr>
          <p:cNvSpPr txBox="1"/>
          <p:nvPr/>
        </p:nvSpPr>
        <p:spPr>
          <a:xfrm>
            <a:off x="321276" y="1858040"/>
            <a:ext cx="8534401" cy="461665"/>
          </a:xfrm>
          <a:prstGeom prst="rect">
            <a:avLst/>
          </a:prstGeom>
          <a:noFill/>
        </p:spPr>
        <p:txBody>
          <a:bodyPr wrap="square" rtlCol="0">
            <a:spAutoFit/>
          </a:bodyPr>
          <a:lstStyle/>
          <a:p>
            <a:r>
              <a:rPr lang="en-US" dirty="0"/>
              <a:t>FB gave us access to a private corpus of </a:t>
            </a:r>
            <a:r>
              <a:rPr lang="en-US" dirty="0" err="1"/>
              <a:t>PlanOut</a:t>
            </a:r>
            <a:r>
              <a:rPr lang="en-US" dirty="0"/>
              <a:t> scripts</a:t>
            </a:r>
          </a:p>
        </p:txBody>
      </p:sp>
      <p:sp>
        <p:nvSpPr>
          <p:cNvPr id="15" name="Oval 14">
            <a:extLst>
              <a:ext uri="{FF2B5EF4-FFF2-40B4-BE49-F238E27FC236}">
                <a16:creationId xmlns:a16="http://schemas.microsoft.com/office/drawing/2014/main" id="{92945D60-59F3-144E-B0CC-474769B4D0AB}"/>
              </a:ext>
            </a:extLst>
          </p:cNvPr>
          <p:cNvSpPr/>
          <p:nvPr/>
        </p:nvSpPr>
        <p:spPr bwMode="auto">
          <a:xfrm>
            <a:off x="3276600" y="2836183"/>
            <a:ext cx="1600200" cy="1702112"/>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6" name="TextBox 15">
            <a:extLst>
              <a:ext uri="{FF2B5EF4-FFF2-40B4-BE49-F238E27FC236}">
                <a16:creationId xmlns:a16="http://schemas.microsoft.com/office/drawing/2014/main" id="{ABFB90EF-DE96-8841-9DD7-0901843C23A9}"/>
              </a:ext>
            </a:extLst>
          </p:cNvPr>
          <p:cNvSpPr txBox="1"/>
          <p:nvPr/>
        </p:nvSpPr>
        <p:spPr>
          <a:xfrm>
            <a:off x="1143000" y="4720939"/>
            <a:ext cx="7162800" cy="830997"/>
          </a:xfrm>
          <a:prstGeom prst="rect">
            <a:avLst/>
          </a:prstGeom>
          <a:noFill/>
        </p:spPr>
        <p:txBody>
          <a:bodyPr wrap="square" rtlCol="0">
            <a:spAutoFit/>
          </a:bodyPr>
          <a:lstStyle/>
          <a:p>
            <a:pPr algn="ctr"/>
            <a:r>
              <a:rPr lang="en-US" dirty="0"/>
              <a:t>Corpus A: high quality experiments that were </a:t>
            </a:r>
            <a:r>
              <a:rPr lang="en-US" b="1" dirty="0"/>
              <a:t>vetted, deployed, </a:t>
            </a:r>
            <a:r>
              <a:rPr lang="en-US" dirty="0"/>
              <a:t>and </a:t>
            </a:r>
            <a:r>
              <a:rPr lang="en-US" b="1" dirty="0"/>
              <a:t>analyzed for ATE</a:t>
            </a:r>
          </a:p>
        </p:txBody>
      </p:sp>
      <p:sp>
        <p:nvSpPr>
          <p:cNvPr id="10" name="TextBox 9">
            <a:extLst>
              <a:ext uri="{FF2B5EF4-FFF2-40B4-BE49-F238E27FC236}">
                <a16:creationId xmlns:a16="http://schemas.microsoft.com/office/drawing/2014/main" id="{C96D9046-9E65-9A49-8B10-8EC699F2444C}"/>
              </a:ext>
            </a:extLst>
          </p:cNvPr>
          <p:cNvSpPr txBox="1"/>
          <p:nvPr/>
        </p:nvSpPr>
        <p:spPr>
          <a:xfrm>
            <a:off x="762000" y="2374518"/>
            <a:ext cx="7162800" cy="461665"/>
          </a:xfrm>
          <a:prstGeom prst="rect">
            <a:avLst/>
          </a:prstGeom>
          <a:noFill/>
        </p:spPr>
        <p:txBody>
          <a:bodyPr wrap="square" rtlCol="0">
            <a:spAutoFit/>
          </a:bodyPr>
          <a:lstStyle/>
          <a:p>
            <a:pPr algn="ctr"/>
            <a:r>
              <a:rPr lang="en-US" dirty="0"/>
              <a:t>Partitioned into 3 corpora</a:t>
            </a:r>
          </a:p>
        </p:txBody>
      </p:sp>
      <p:sp>
        <p:nvSpPr>
          <p:cNvPr id="14" name="Explosion 2 13">
            <a:extLst>
              <a:ext uri="{FF2B5EF4-FFF2-40B4-BE49-F238E27FC236}">
                <a16:creationId xmlns:a16="http://schemas.microsoft.com/office/drawing/2014/main" id="{967FFEEF-2F5E-E940-93D3-D38F8732D8B7}"/>
              </a:ext>
            </a:extLst>
          </p:cNvPr>
          <p:cNvSpPr/>
          <p:nvPr/>
        </p:nvSpPr>
        <p:spPr bwMode="auto">
          <a:xfrm>
            <a:off x="5181600" y="1408780"/>
            <a:ext cx="4648200" cy="3544220"/>
          </a:xfrm>
          <a:prstGeom prst="irregularSeal2">
            <a:avLst/>
          </a:prstGeom>
          <a:solidFill>
            <a:srgbClr val="FF7C8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Geneva" charset="0"/>
                <a:ea typeface="ＭＳ Ｐゴシック" charset="0"/>
              </a:rPr>
              <a:t>Good for evaluating contrast generation!</a:t>
            </a:r>
          </a:p>
        </p:txBody>
      </p:sp>
      <p:sp>
        <p:nvSpPr>
          <p:cNvPr id="17" name="TextBox 16">
            <a:extLst>
              <a:ext uri="{FF2B5EF4-FFF2-40B4-BE49-F238E27FC236}">
                <a16:creationId xmlns:a16="http://schemas.microsoft.com/office/drawing/2014/main" id="{DE24969A-A6F2-0D42-9A9A-477AB3469562}"/>
              </a:ext>
            </a:extLst>
          </p:cNvPr>
          <p:cNvSpPr txBox="1"/>
          <p:nvPr/>
        </p:nvSpPr>
        <p:spPr>
          <a:xfrm>
            <a:off x="1143000" y="5605094"/>
            <a:ext cx="7162800" cy="461665"/>
          </a:xfrm>
          <a:prstGeom prst="rect">
            <a:avLst/>
          </a:prstGeom>
          <a:noFill/>
        </p:spPr>
        <p:txBody>
          <a:bodyPr wrap="square" rtlCol="0">
            <a:spAutoFit/>
          </a:bodyPr>
          <a:lstStyle/>
          <a:p>
            <a:pPr algn="ctr"/>
            <a:r>
              <a:rPr lang="en-US" dirty="0"/>
              <a:t>Have contrasts for a subset of these!</a:t>
            </a:r>
          </a:p>
        </p:txBody>
      </p:sp>
      <p:pic>
        <p:nvPicPr>
          <p:cNvPr id="6" name="Audio 5">
            <a:hlinkClick r:id="" action="ppaction://media"/>
            <a:extLst>
              <a:ext uri="{FF2B5EF4-FFF2-40B4-BE49-F238E27FC236}">
                <a16:creationId xmlns:a16="http://schemas.microsoft.com/office/drawing/2014/main" id="{5EF12E66-CE80-E943-8996-9D0C872A00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660967488"/>
      </p:ext>
    </p:extLst>
  </p:cSld>
  <p:clrMapOvr>
    <a:masterClrMapping/>
  </p:clrMapOvr>
  <mc:AlternateContent xmlns:mc="http://schemas.openxmlformats.org/markup-compatibility/2006" xmlns:p14="http://schemas.microsoft.com/office/powerpoint/2010/main">
    <mc:Choice Requires="p14">
      <p:transition spd="slow" p14:dur="2000" advTm="22730"/>
    </mc:Choice>
    <mc:Fallback xmlns="">
      <p:transition spd="slow" advTm="2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12" grpId="0"/>
      <p:bldP spid="15" grpId="0" animBg="1"/>
      <p:bldP spid="16" grpId="0"/>
      <p:bldP spid="10" grpId="0"/>
      <p:bldP spid="14"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223F-18B8-4344-A4D3-94E68EC11CBA}"/>
              </a:ext>
            </a:extLst>
          </p:cNvPr>
          <p:cNvSpPr>
            <a:spLocks noGrp="1"/>
          </p:cNvSpPr>
          <p:nvPr>
            <p:ph type="title"/>
          </p:nvPr>
        </p:nvSpPr>
        <p:spPr>
          <a:noFill/>
          <a:ln>
            <a:noFill/>
          </a:ln>
        </p:spPr>
        <p:txBody>
          <a:bodyPr/>
          <a:lstStyle/>
          <a:p>
            <a:r>
              <a:rPr lang="en-US" dirty="0"/>
              <a:t>Acquiring a corpus of online experiments</a:t>
            </a:r>
          </a:p>
        </p:txBody>
      </p:sp>
      <p:graphicFrame>
        <p:nvGraphicFramePr>
          <p:cNvPr id="8" name="Table 7">
            <a:extLst>
              <a:ext uri="{FF2B5EF4-FFF2-40B4-BE49-F238E27FC236}">
                <a16:creationId xmlns:a16="http://schemas.microsoft.com/office/drawing/2014/main" id="{5D05462B-0D91-9D43-BD9C-39CC412FF281}"/>
              </a:ext>
            </a:extLst>
          </p:cNvPr>
          <p:cNvGraphicFramePr>
            <a:graphicFrameLocks noGrp="1"/>
          </p:cNvGraphicFramePr>
          <p:nvPr>
            <p:extLst/>
          </p:nvPr>
        </p:nvGraphicFramePr>
        <p:xfrm>
          <a:off x="332162" y="2971800"/>
          <a:ext cx="8382001" cy="1483360"/>
        </p:xfrm>
        <a:graphic>
          <a:graphicData uri="http://schemas.openxmlformats.org/drawingml/2006/table">
            <a:tbl>
              <a:tblPr firstRow="1" firstCol="1" bandRow="1">
                <a:tableStyleId>{5C22544A-7EE6-4342-B048-85BDC9FD1C3A}</a:tableStyleId>
              </a:tblPr>
              <a:tblGrid>
                <a:gridCol w="2881313">
                  <a:extLst>
                    <a:ext uri="{9D8B030D-6E8A-4147-A177-3AD203B41FA5}">
                      <a16:colId xmlns:a16="http://schemas.microsoft.com/office/drawing/2014/main" val="3625263948"/>
                    </a:ext>
                  </a:extLst>
                </a:gridCol>
                <a:gridCol w="1843087">
                  <a:extLst>
                    <a:ext uri="{9D8B030D-6E8A-4147-A177-3AD203B41FA5}">
                      <a16:colId xmlns:a16="http://schemas.microsoft.com/office/drawing/2014/main" val="279929936"/>
                    </a:ext>
                  </a:extLst>
                </a:gridCol>
                <a:gridCol w="1752600">
                  <a:extLst>
                    <a:ext uri="{9D8B030D-6E8A-4147-A177-3AD203B41FA5}">
                      <a16:colId xmlns:a16="http://schemas.microsoft.com/office/drawing/2014/main" val="2909826049"/>
                    </a:ext>
                  </a:extLst>
                </a:gridCol>
                <a:gridCol w="1905001">
                  <a:extLst>
                    <a:ext uri="{9D8B030D-6E8A-4147-A177-3AD203B41FA5}">
                      <a16:colId xmlns:a16="http://schemas.microsoft.com/office/drawing/2014/main" val="3066520463"/>
                    </a:ext>
                  </a:extLst>
                </a:gridCol>
              </a:tblGrid>
              <a:tr h="370840">
                <a:tc>
                  <a:txBody>
                    <a:bodyPr/>
                    <a:lstStyle/>
                    <a:p>
                      <a:endParaRPr lang="en-US" dirty="0"/>
                    </a:p>
                  </a:txBody>
                  <a:tcPr/>
                </a:tc>
                <a:tc>
                  <a:txBody>
                    <a:bodyPr/>
                    <a:lstStyle/>
                    <a:p>
                      <a:pPr algn="ctr"/>
                      <a:r>
                        <a:rPr lang="en-US" dirty="0"/>
                        <a:t>Corpus A</a:t>
                      </a:r>
                    </a:p>
                  </a:txBody>
                  <a:tcPr/>
                </a:tc>
                <a:tc>
                  <a:txBody>
                    <a:bodyPr/>
                    <a:lstStyle/>
                    <a:p>
                      <a:pPr algn="ctr"/>
                      <a:r>
                        <a:rPr lang="en-US" dirty="0"/>
                        <a:t>Corpus B</a:t>
                      </a:r>
                    </a:p>
                  </a:txBody>
                  <a:tcPr/>
                </a:tc>
                <a:tc>
                  <a:txBody>
                    <a:bodyPr/>
                    <a:lstStyle/>
                    <a:p>
                      <a:pPr algn="ctr"/>
                      <a:r>
                        <a:rPr lang="en-US" dirty="0"/>
                        <a:t>Corpus C</a:t>
                      </a:r>
                    </a:p>
                  </a:txBody>
                  <a:tcPr/>
                </a:tc>
                <a:extLst>
                  <a:ext uri="{0D108BD9-81ED-4DB2-BD59-A6C34878D82A}">
                    <a16:rowId xmlns:a16="http://schemas.microsoft.com/office/drawing/2014/main" val="2460428249"/>
                  </a:ext>
                </a:extLst>
              </a:tr>
              <a:tr h="370840">
                <a:tc>
                  <a:txBody>
                    <a:bodyPr/>
                    <a:lstStyle/>
                    <a:p>
                      <a:r>
                        <a:rPr lang="en-US" dirty="0"/>
                        <a:t>Unique Scripts</a:t>
                      </a:r>
                    </a:p>
                  </a:txBody>
                  <a:tcPr/>
                </a:tc>
                <a:tc>
                  <a:txBody>
                    <a:bodyPr/>
                    <a:lstStyle/>
                    <a:p>
                      <a:pPr algn="ctr"/>
                      <a:r>
                        <a:rPr lang="en-US" dirty="0"/>
                        <a:t>566</a:t>
                      </a:r>
                    </a:p>
                  </a:txBody>
                  <a:tcPr/>
                </a:tc>
                <a:tc>
                  <a:txBody>
                    <a:bodyPr/>
                    <a:lstStyle/>
                    <a:p>
                      <a:pPr algn="ctr"/>
                      <a:r>
                        <a:rPr lang="en-US" dirty="0"/>
                        <a:t>381</a:t>
                      </a:r>
                    </a:p>
                  </a:txBody>
                  <a:tcPr/>
                </a:tc>
                <a:tc>
                  <a:txBody>
                    <a:bodyPr/>
                    <a:lstStyle/>
                    <a:p>
                      <a:pPr algn="ctr"/>
                      <a:r>
                        <a:rPr lang="en-US" dirty="0"/>
                        <a:t>493</a:t>
                      </a:r>
                    </a:p>
                  </a:txBody>
                  <a:tcPr/>
                </a:tc>
                <a:extLst>
                  <a:ext uri="{0D108BD9-81ED-4DB2-BD59-A6C34878D82A}">
                    <a16:rowId xmlns:a16="http://schemas.microsoft.com/office/drawing/2014/main" val="1185980176"/>
                  </a:ext>
                </a:extLst>
              </a:tr>
              <a:tr h="370840">
                <a:tc>
                  <a:txBody>
                    <a:bodyPr/>
                    <a:lstStyle/>
                    <a:p>
                      <a:r>
                        <a:rPr lang="en-US" dirty="0"/>
                        <a:t>Unique Experiments</a:t>
                      </a:r>
                    </a:p>
                  </a:txBody>
                  <a:tcPr/>
                </a:tc>
                <a:tc>
                  <a:txBody>
                    <a:bodyPr/>
                    <a:lstStyle/>
                    <a:p>
                      <a:pPr algn="ctr"/>
                      <a:r>
                        <a:rPr lang="en-US" dirty="0"/>
                        <a:t>240</a:t>
                      </a:r>
                    </a:p>
                  </a:txBody>
                  <a:tcPr/>
                </a:tc>
                <a:tc>
                  <a:txBody>
                    <a:bodyPr/>
                    <a:lstStyle/>
                    <a:p>
                      <a:pPr algn="ctr"/>
                      <a:r>
                        <a:rPr lang="en-US" dirty="0"/>
                        <a:t>130</a:t>
                      </a:r>
                    </a:p>
                  </a:txBody>
                  <a:tcPr/>
                </a:tc>
                <a:tc>
                  <a:txBody>
                    <a:bodyPr/>
                    <a:lstStyle/>
                    <a:p>
                      <a:pPr algn="ctr"/>
                      <a:r>
                        <a:rPr lang="en-US" dirty="0"/>
                        <a:t>74</a:t>
                      </a:r>
                    </a:p>
                  </a:txBody>
                  <a:tcPr/>
                </a:tc>
                <a:extLst>
                  <a:ext uri="{0D108BD9-81ED-4DB2-BD59-A6C34878D82A}">
                    <a16:rowId xmlns:a16="http://schemas.microsoft.com/office/drawing/2014/main" val="2279337929"/>
                  </a:ext>
                </a:extLst>
              </a:tr>
              <a:tr h="370840">
                <a:tc>
                  <a:txBody>
                    <a:bodyPr/>
                    <a:lstStyle/>
                    <a:p>
                      <a:r>
                        <a:rPr lang="en-US" dirty="0"/>
                        <a:t>Unique Authors</a:t>
                      </a:r>
                    </a:p>
                  </a:txBody>
                  <a:tcPr/>
                </a:tc>
                <a:tc>
                  <a:txBody>
                    <a:bodyPr/>
                    <a:lstStyle/>
                    <a:p>
                      <a:pPr algn="ctr"/>
                      <a:r>
                        <a:rPr lang="en-US" dirty="0"/>
                        <a:t>30 </a:t>
                      </a:r>
                    </a:p>
                  </a:txBody>
                  <a:tcPr/>
                </a:tc>
                <a:tc>
                  <a:txBody>
                    <a:bodyPr/>
                    <a:lstStyle/>
                    <a:p>
                      <a:pPr algn="ctr"/>
                      <a:r>
                        <a:rPr lang="en-US" dirty="0"/>
                        <a:t>25</a:t>
                      </a:r>
                    </a:p>
                  </a:txBody>
                  <a:tcPr/>
                </a:tc>
                <a:tc>
                  <a:txBody>
                    <a:bodyPr/>
                    <a:lstStyle/>
                    <a:p>
                      <a:pPr algn="ctr"/>
                      <a:r>
                        <a:rPr lang="en-US" dirty="0"/>
                        <a:t>23</a:t>
                      </a:r>
                    </a:p>
                  </a:txBody>
                  <a:tcPr/>
                </a:tc>
                <a:extLst>
                  <a:ext uri="{0D108BD9-81ED-4DB2-BD59-A6C34878D82A}">
                    <a16:rowId xmlns:a16="http://schemas.microsoft.com/office/drawing/2014/main" val="323543261"/>
                  </a:ext>
                </a:extLst>
              </a:tr>
            </a:tbl>
          </a:graphicData>
        </a:graphic>
      </p:graphicFrame>
      <p:sp>
        <p:nvSpPr>
          <p:cNvPr id="12" name="TextBox 11">
            <a:extLst>
              <a:ext uri="{FF2B5EF4-FFF2-40B4-BE49-F238E27FC236}">
                <a16:creationId xmlns:a16="http://schemas.microsoft.com/office/drawing/2014/main" id="{4B7E8EF4-40B7-A441-8148-65044489E578}"/>
              </a:ext>
            </a:extLst>
          </p:cNvPr>
          <p:cNvSpPr txBox="1"/>
          <p:nvPr/>
        </p:nvSpPr>
        <p:spPr>
          <a:xfrm>
            <a:off x="321276" y="1858040"/>
            <a:ext cx="8534401" cy="461665"/>
          </a:xfrm>
          <a:prstGeom prst="rect">
            <a:avLst/>
          </a:prstGeom>
          <a:noFill/>
        </p:spPr>
        <p:txBody>
          <a:bodyPr wrap="square" rtlCol="0">
            <a:spAutoFit/>
          </a:bodyPr>
          <a:lstStyle/>
          <a:p>
            <a:r>
              <a:rPr lang="en-US" dirty="0"/>
              <a:t>FB gave us access to a private corpus of </a:t>
            </a:r>
            <a:r>
              <a:rPr lang="en-US" dirty="0" err="1"/>
              <a:t>PlanOut</a:t>
            </a:r>
            <a:r>
              <a:rPr lang="en-US" dirty="0"/>
              <a:t> scripts</a:t>
            </a:r>
          </a:p>
        </p:txBody>
      </p:sp>
      <p:sp>
        <p:nvSpPr>
          <p:cNvPr id="15" name="Oval 14">
            <a:extLst>
              <a:ext uri="{FF2B5EF4-FFF2-40B4-BE49-F238E27FC236}">
                <a16:creationId xmlns:a16="http://schemas.microsoft.com/office/drawing/2014/main" id="{92945D60-59F3-144E-B0CC-474769B4D0AB}"/>
              </a:ext>
            </a:extLst>
          </p:cNvPr>
          <p:cNvSpPr/>
          <p:nvPr/>
        </p:nvSpPr>
        <p:spPr bwMode="auto">
          <a:xfrm>
            <a:off x="5105400" y="2836183"/>
            <a:ext cx="1600200" cy="1702112"/>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6" name="TextBox 15">
            <a:extLst>
              <a:ext uri="{FF2B5EF4-FFF2-40B4-BE49-F238E27FC236}">
                <a16:creationId xmlns:a16="http://schemas.microsoft.com/office/drawing/2014/main" id="{ABFB90EF-DE96-8841-9DD7-0901843C23A9}"/>
              </a:ext>
            </a:extLst>
          </p:cNvPr>
          <p:cNvSpPr txBox="1"/>
          <p:nvPr/>
        </p:nvSpPr>
        <p:spPr>
          <a:xfrm>
            <a:off x="1143000" y="4720939"/>
            <a:ext cx="7162800" cy="1415772"/>
          </a:xfrm>
          <a:prstGeom prst="rect">
            <a:avLst/>
          </a:prstGeom>
          <a:noFill/>
        </p:spPr>
        <p:txBody>
          <a:bodyPr wrap="square" rtlCol="0">
            <a:spAutoFit/>
          </a:bodyPr>
          <a:lstStyle/>
          <a:p>
            <a:pPr algn="ctr"/>
            <a:r>
              <a:rPr lang="en-US" dirty="0"/>
              <a:t>Corpus B: high quality experiments that were </a:t>
            </a:r>
            <a:r>
              <a:rPr lang="en-US" b="1" dirty="0"/>
              <a:t>vetted and deployed, </a:t>
            </a:r>
          </a:p>
          <a:p>
            <a:pPr algn="ctr"/>
            <a:r>
              <a:rPr lang="en-US" dirty="0"/>
              <a:t>but </a:t>
            </a:r>
            <a:r>
              <a:rPr lang="en-US" b="1" dirty="0"/>
              <a:t>NOT analyzed for ATE</a:t>
            </a:r>
          </a:p>
          <a:p>
            <a:pPr algn="ctr"/>
            <a:r>
              <a:rPr lang="en-US" sz="1400" dirty="0"/>
              <a:t>(possibly for CATE, but we don’t know for sure)</a:t>
            </a:r>
          </a:p>
        </p:txBody>
      </p:sp>
      <p:sp>
        <p:nvSpPr>
          <p:cNvPr id="10" name="TextBox 9">
            <a:extLst>
              <a:ext uri="{FF2B5EF4-FFF2-40B4-BE49-F238E27FC236}">
                <a16:creationId xmlns:a16="http://schemas.microsoft.com/office/drawing/2014/main" id="{C96D9046-9E65-9A49-8B10-8EC699F2444C}"/>
              </a:ext>
            </a:extLst>
          </p:cNvPr>
          <p:cNvSpPr txBox="1"/>
          <p:nvPr/>
        </p:nvSpPr>
        <p:spPr>
          <a:xfrm>
            <a:off x="762000" y="2374518"/>
            <a:ext cx="7162800" cy="461665"/>
          </a:xfrm>
          <a:prstGeom prst="rect">
            <a:avLst/>
          </a:prstGeom>
          <a:noFill/>
        </p:spPr>
        <p:txBody>
          <a:bodyPr wrap="square" rtlCol="0">
            <a:spAutoFit/>
          </a:bodyPr>
          <a:lstStyle/>
          <a:p>
            <a:pPr algn="ctr"/>
            <a:r>
              <a:rPr lang="en-US" dirty="0"/>
              <a:t>Partitioned into 3 corpora</a:t>
            </a:r>
          </a:p>
        </p:txBody>
      </p:sp>
      <p:sp>
        <p:nvSpPr>
          <p:cNvPr id="9" name="Explosion 2 8">
            <a:extLst>
              <a:ext uri="{FF2B5EF4-FFF2-40B4-BE49-F238E27FC236}">
                <a16:creationId xmlns:a16="http://schemas.microsoft.com/office/drawing/2014/main" id="{A521D979-260B-A844-86A0-F4B06D655AD4}"/>
              </a:ext>
            </a:extLst>
          </p:cNvPr>
          <p:cNvSpPr/>
          <p:nvPr/>
        </p:nvSpPr>
        <p:spPr bwMode="auto">
          <a:xfrm>
            <a:off x="76200" y="1528811"/>
            <a:ext cx="5029200" cy="3576590"/>
          </a:xfrm>
          <a:prstGeom prst="irregularSeal2">
            <a:avLst/>
          </a:prstGeom>
          <a:solidFill>
            <a:srgbClr val="FF7C8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Geneva" charset="0"/>
                <a:ea typeface="ＭＳ Ｐゴシック" charset="0"/>
              </a:rPr>
              <a:t>Potential for evaluating conditioning sets!</a:t>
            </a:r>
          </a:p>
        </p:txBody>
      </p:sp>
      <p:pic>
        <p:nvPicPr>
          <p:cNvPr id="5" name="Audio 4">
            <a:hlinkClick r:id="" action="ppaction://media"/>
            <a:extLst>
              <a:ext uri="{FF2B5EF4-FFF2-40B4-BE49-F238E27FC236}">
                <a16:creationId xmlns:a16="http://schemas.microsoft.com/office/drawing/2014/main" id="{31601566-8EBA-1943-B24C-EE3A7D9951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646488245"/>
      </p:ext>
    </p:extLst>
  </p:cSld>
  <p:clrMapOvr>
    <a:masterClrMapping/>
  </p:clrMapOvr>
  <mc:AlternateContent xmlns:mc="http://schemas.openxmlformats.org/markup-compatibility/2006" xmlns:p14="http://schemas.microsoft.com/office/powerpoint/2010/main">
    <mc:Choice Requires="p14">
      <p:transition spd="slow" p14:dur="2000" advTm="17637"/>
    </mc:Choice>
    <mc:Fallback xmlns="">
      <p:transition spd="slow" advTm="1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16" grpId="0" build="p"/>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223F-18B8-4344-A4D3-94E68EC11CBA}"/>
              </a:ext>
            </a:extLst>
          </p:cNvPr>
          <p:cNvSpPr>
            <a:spLocks noGrp="1"/>
          </p:cNvSpPr>
          <p:nvPr>
            <p:ph type="title"/>
          </p:nvPr>
        </p:nvSpPr>
        <p:spPr>
          <a:noFill/>
          <a:ln>
            <a:noFill/>
          </a:ln>
        </p:spPr>
        <p:txBody>
          <a:bodyPr/>
          <a:lstStyle/>
          <a:p>
            <a:r>
              <a:rPr lang="en-US" dirty="0"/>
              <a:t>Acquiring a corpus of online experiments</a:t>
            </a:r>
          </a:p>
        </p:txBody>
      </p:sp>
      <p:graphicFrame>
        <p:nvGraphicFramePr>
          <p:cNvPr id="8" name="Table 7">
            <a:extLst>
              <a:ext uri="{FF2B5EF4-FFF2-40B4-BE49-F238E27FC236}">
                <a16:creationId xmlns:a16="http://schemas.microsoft.com/office/drawing/2014/main" id="{5D05462B-0D91-9D43-BD9C-39CC412FF281}"/>
              </a:ext>
            </a:extLst>
          </p:cNvPr>
          <p:cNvGraphicFramePr>
            <a:graphicFrameLocks noGrp="1"/>
          </p:cNvGraphicFramePr>
          <p:nvPr>
            <p:extLst/>
          </p:nvPr>
        </p:nvGraphicFramePr>
        <p:xfrm>
          <a:off x="332162" y="2971800"/>
          <a:ext cx="8382001" cy="1483360"/>
        </p:xfrm>
        <a:graphic>
          <a:graphicData uri="http://schemas.openxmlformats.org/drawingml/2006/table">
            <a:tbl>
              <a:tblPr firstRow="1" firstCol="1" bandRow="1">
                <a:tableStyleId>{5C22544A-7EE6-4342-B048-85BDC9FD1C3A}</a:tableStyleId>
              </a:tblPr>
              <a:tblGrid>
                <a:gridCol w="2881313">
                  <a:extLst>
                    <a:ext uri="{9D8B030D-6E8A-4147-A177-3AD203B41FA5}">
                      <a16:colId xmlns:a16="http://schemas.microsoft.com/office/drawing/2014/main" val="3625263948"/>
                    </a:ext>
                  </a:extLst>
                </a:gridCol>
                <a:gridCol w="1843087">
                  <a:extLst>
                    <a:ext uri="{9D8B030D-6E8A-4147-A177-3AD203B41FA5}">
                      <a16:colId xmlns:a16="http://schemas.microsoft.com/office/drawing/2014/main" val="279929936"/>
                    </a:ext>
                  </a:extLst>
                </a:gridCol>
                <a:gridCol w="1752600">
                  <a:extLst>
                    <a:ext uri="{9D8B030D-6E8A-4147-A177-3AD203B41FA5}">
                      <a16:colId xmlns:a16="http://schemas.microsoft.com/office/drawing/2014/main" val="2909826049"/>
                    </a:ext>
                  </a:extLst>
                </a:gridCol>
                <a:gridCol w="1905001">
                  <a:extLst>
                    <a:ext uri="{9D8B030D-6E8A-4147-A177-3AD203B41FA5}">
                      <a16:colId xmlns:a16="http://schemas.microsoft.com/office/drawing/2014/main" val="3066520463"/>
                    </a:ext>
                  </a:extLst>
                </a:gridCol>
              </a:tblGrid>
              <a:tr h="370840">
                <a:tc>
                  <a:txBody>
                    <a:bodyPr/>
                    <a:lstStyle/>
                    <a:p>
                      <a:endParaRPr lang="en-US" dirty="0"/>
                    </a:p>
                  </a:txBody>
                  <a:tcPr/>
                </a:tc>
                <a:tc>
                  <a:txBody>
                    <a:bodyPr/>
                    <a:lstStyle/>
                    <a:p>
                      <a:pPr algn="ctr"/>
                      <a:r>
                        <a:rPr lang="en-US" dirty="0"/>
                        <a:t>Corpus A</a:t>
                      </a:r>
                    </a:p>
                  </a:txBody>
                  <a:tcPr/>
                </a:tc>
                <a:tc>
                  <a:txBody>
                    <a:bodyPr/>
                    <a:lstStyle/>
                    <a:p>
                      <a:pPr algn="ctr"/>
                      <a:r>
                        <a:rPr lang="en-US" dirty="0"/>
                        <a:t>Corpus B</a:t>
                      </a:r>
                    </a:p>
                  </a:txBody>
                  <a:tcPr/>
                </a:tc>
                <a:tc>
                  <a:txBody>
                    <a:bodyPr/>
                    <a:lstStyle/>
                    <a:p>
                      <a:pPr algn="ctr"/>
                      <a:r>
                        <a:rPr lang="en-US" dirty="0"/>
                        <a:t>Corpus C</a:t>
                      </a:r>
                    </a:p>
                  </a:txBody>
                  <a:tcPr/>
                </a:tc>
                <a:extLst>
                  <a:ext uri="{0D108BD9-81ED-4DB2-BD59-A6C34878D82A}">
                    <a16:rowId xmlns:a16="http://schemas.microsoft.com/office/drawing/2014/main" val="2460428249"/>
                  </a:ext>
                </a:extLst>
              </a:tr>
              <a:tr h="370840">
                <a:tc>
                  <a:txBody>
                    <a:bodyPr/>
                    <a:lstStyle/>
                    <a:p>
                      <a:r>
                        <a:rPr lang="en-US" dirty="0"/>
                        <a:t>Unique Scripts</a:t>
                      </a:r>
                    </a:p>
                  </a:txBody>
                  <a:tcPr/>
                </a:tc>
                <a:tc>
                  <a:txBody>
                    <a:bodyPr/>
                    <a:lstStyle/>
                    <a:p>
                      <a:pPr algn="ctr"/>
                      <a:r>
                        <a:rPr lang="en-US" dirty="0"/>
                        <a:t>566</a:t>
                      </a:r>
                    </a:p>
                  </a:txBody>
                  <a:tcPr/>
                </a:tc>
                <a:tc>
                  <a:txBody>
                    <a:bodyPr/>
                    <a:lstStyle/>
                    <a:p>
                      <a:pPr algn="ctr"/>
                      <a:r>
                        <a:rPr lang="en-US" dirty="0"/>
                        <a:t>381</a:t>
                      </a:r>
                    </a:p>
                  </a:txBody>
                  <a:tcPr/>
                </a:tc>
                <a:tc>
                  <a:txBody>
                    <a:bodyPr/>
                    <a:lstStyle/>
                    <a:p>
                      <a:pPr algn="ctr"/>
                      <a:r>
                        <a:rPr lang="en-US" dirty="0"/>
                        <a:t>493</a:t>
                      </a:r>
                    </a:p>
                  </a:txBody>
                  <a:tcPr/>
                </a:tc>
                <a:extLst>
                  <a:ext uri="{0D108BD9-81ED-4DB2-BD59-A6C34878D82A}">
                    <a16:rowId xmlns:a16="http://schemas.microsoft.com/office/drawing/2014/main" val="1185980176"/>
                  </a:ext>
                </a:extLst>
              </a:tr>
              <a:tr h="370840">
                <a:tc>
                  <a:txBody>
                    <a:bodyPr/>
                    <a:lstStyle/>
                    <a:p>
                      <a:r>
                        <a:rPr lang="en-US" dirty="0"/>
                        <a:t>Unique Experiments</a:t>
                      </a:r>
                    </a:p>
                  </a:txBody>
                  <a:tcPr/>
                </a:tc>
                <a:tc>
                  <a:txBody>
                    <a:bodyPr/>
                    <a:lstStyle/>
                    <a:p>
                      <a:pPr algn="ctr"/>
                      <a:r>
                        <a:rPr lang="en-US" dirty="0"/>
                        <a:t>240</a:t>
                      </a:r>
                    </a:p>
                  </a:txBody>
                  <a:tcPr/>
                </a:tc>
                <a:tc>
                  <a:txBody>
                    <a:bodyPr/>
                    <a:lstStyle/>
                    <a:p>
                      <a:pPr algn="ctr"/>
                      <a:r>
                        <a:rPr lang="en-US" dirty="0"/>
                        <a:t>130</a:t>
                      </a:r>
                    </a:p>
                  </a:txBody>
                  <a:tcPr/>
                </a:tc>
                <a:tc>
                  <a:txBody>
                    <a:bodyPr/>
                    <a:lstStyle/>
                    <a:p>
                      <a:pPr algn="ctr"/>
                      <a:r>
                        <a:rPr lang="en-US" dirty="0"/>
                        <a:t>74</a:t>
                      </a:r>
                    </a:p>
                  </a:txBody>
                  <a:tcPr/>
                </a:tc>
                <a:extLst>
                  <a:ext uri="{0D108BD9-81ED-4DB2-BD59-A6C34878D82A}">
                    <a16:rowId xmlns:a16="http://schemas.microsoft.com/office/drawing/2014/main" val="2279337929"/>
                  </a:ext>
                </a:extLst>
              </a:tr>
              <a:tr h="370840">
                <a:tc>
                  <a:txBody>
                    <a:bodyPr/>
                    <a:lstStyle/>
                    <a:p>
                      <a:r>
                        <a:rPr lang="en-US" dirty="0"/>
                        <a:t>Unique Authors</a:t>
                      </a:r>
                    </a:p>
                  </a:txBody>
                  <a:tcPr/>
                </a:tc>
                <a:tc>
                  <a:txBody>
                    <a:bodyPr/>
                    <a:lstStyle/>
                    <a:p>
                      <a:pPr algn="ctr"/>
                      <a:r>
                        <a:rPr lang="en-US" dirty="0"/>
                        <a:t>30 </a:t>
                      </a:r>
                    </a:p>
                  </a:txBody>
                  <a:tcPr/>
                </a:tc>
                <a:tc>
                  <a:txBody>
                    <a:bodyPr/>
                    <a:lstStyle/>
                    <a:p>
                      <a:pPr algn="ctr"/>
                      <a:r>
                        <a:rPr lang="en-US" dirty="0"/>
                        <a:t>25</a:t>
                      </a:r>
                    </a:p>
                  </a:txBody>
                  <a:tcPr/>
                </a:tc>
                <a:tc>
                  <a:txBody>
                    <a:bodyPr/>
                    <a:lstStyle/>
                    <a:p>
                      <a:pPr algn="ctr"/>
                      <a:r>
                        <a:rPr lang="en-US" dirty="0"/>
                        <a:t>23</a:t>
                      </a:r>
                    </a:p>
                  </a:txBody>
                  <a:tcPr/>
                </a:tc>
                <a:extLst>
                  <a:ext uri="{0D108BD9-81ED-4DB2-BD59-A6C34878D82A}">
                    <a16:rowId xmlns:a16="http://schemas.microsoft.com/office/drawing/2014/main" val="323543261"/>
                  </a:ext>
                </a:extLst>
              </a:tr>
            </a:tbl>
          </a:graphicData>
        </a:graphic>
      </p:graphicFrame>
      <p:sp>
        <p:nvSpPr>
          <p:cNvPr id="12" name="TextBox 11">
            <a:extLst>
              <a:ext uri="{FF2B5EF4-FFF2-40B4-BE49-F238E27FC236}">
                <a16:creationId xmlns:a16="http://schemas.microsoft.com/office/drawing/2014/main" id="{4B7E8EF4-40B7-A441-8148-65044489E578}"/>
              </a:ext>
            </a:extLst>
          </p:cNvPr>
          <p:cNvSpPr txBox="1"/>
          <p:nvPr/>
        </p:nvSpPr>
        <p:spPr>
          <a:xfrm>
            <a:off x="321276" y="1858040"/>
            <a:ext cx="8534401" cy="461665"/>
          </a:xfrm>
          <a:prstGeom prst="rect">
            <a:avLst/>
          </a:prstGeom>
          <a:noFill/>
        </p:spPr>
        <p:txBody>
          <a:bodyPr wrap="square" rtlCol="0">
            <a:spAutoFit/>
          </a:bodyPr>
          <a:lstStyle/>
          <a:p>
            <a:r>
              <a:rPr lang="en-US" dirty="0"/>
              <a:t>FB gave us access to a private corpus of </a:t>
            </a:r>
            <a:r>
              <a:rPr lang="en-US" dirty="0" err="1"/>
              <a:t>PlanOut</a:t>
            </a:r>
            <a:r>
              <a:rPr lang="en-US" dirty="0"/>
              <a:t> scripts</a:t>
            </a:r>
          </a:p>
        </p:txBody>
      </p:sp>
      <p:sp>
        <p:nvSpPr>
          <p:cNvPr id="15" name="Oval 14">
            <a:extLst>
              <a:ext uri="{FF2B5EF4-FFF2-40B4-BE49-F238E27FC236}">
                <a16:creationId xmlns:a16="http://schemas.microsoft.com/office/drawing/2014/main" id="{92945D60-59F3-144E-B0CC-474769B4D0AB}"/>
              </a:ext>
            </a:extLst>
          </p:cNvPr>
          <p:cNvSpPr/>
          <p:nvPr/>
        </p:nvSpPr>
        <p:spPr bwMode="auto">
          <a:xfrm>
            <a:off x="7010400" y="2753048"/>
            <a:ext cx="1600200" cy="1702112"/>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6" name="TextBox 15">
            <a:extLst>
              <a:ext uri="{FF2B5EF4-FFF2-40B4-BE49-F238E27FC236}">
                <a16:creationId xmlns:a16="http://schemas.microsoft.com/office/drawing/2014/main" id="{ABFB90EF-DE96-8841-9DD7-0901843C23A9}"/>
              </a:ext>
            </a:extLst>
          </p:cNvPr>
          <p:cNvSpPr txBox="1"/>
          <p:nvPr/>
        </p:nvSpPr>
        <p:spPr>
          <a:xfrm>
            <a:off x="914400" y="4720939"/>
            <a:ext cx="7620000" cy="461665"/>
          </a:xfrm>
          <a:prstGeom prst="rect">
            <a:avLst/>
          </a:prstGeom>
          <a:noFill/>
        </p:spPr>
        <p:txBody>
          <a:bodyPr wrap="square" rtlCol="0">
            <a:spAutoFit/>
          </a:bodyPr>
          <a:lstStyle/>
          <a:p>
            <a:pPr algn="ctr"/>
            <a:r>
              <a:rPr lang="en-US" dirty="0"/>
              <a:t>Corpus C: experiments that were </a:t>
            </a:r>
            <a:r>
              <a:rPr lang="en-US" b="1" dirty="0"/>
              <a:t>never deployed</a:t>
            </a:r>
            <a:endParaRPr lang="en-US" sz="1400" dirty="0"/>
          </a:p>
        </p:txBody>
      </p:sp>
      <p:sp>
        <p:nvSpPr>
          <p:cNvPr id="10" name="TextBox 9">
            <a:extLst>
              <a:ext uri="{FF2B5EF4-FFF2-40B4-BE49-F238E27FC236}">
                <a16:creationId xmlns:a16="http://schemas.microsoft.com/office/drawing/2014/main" id="{C96D9046-9E65-9A49-8B10-8EC699F2444C}"/>
              </a:ext>
            </a:extLst>
          </p:cNvPr>
          <p:cNvSpPr txBox="1"/>
          <p:nvPr/>
        </p:nvSpPr>
        <p:spPr>
          <a:xfrm>
            <a:off x="762000" y="2374518"/>
            <a:ext cx="7162800" cy="461665"/>
          </a:xfrm>
          <a:prstGeom prst="rect">
            <a:avLst/>
          </a:prstGeom>
          <a:noFill/>
        </p:spPr>
        <p:txBody>
          <a:bodyPr wrap="square" rtlCol="0">
            <a:spAutoFit/>
          </a:bodyPr>
          <a:lstStyle/>
          <a:p>
            <a:pPr algn="ctr"/>
            <a:r>
              <a:rPr lang="en-US" dirty="0"/>
              <a:t>Partitioned into 3 corpora</a:t>
            </a:r>
          </a:p>
        </p:txBody>
      </p:sp>
      <p:sp>
        <p:nvSpPr>
          <p:cNvPr id="9" name="Explosion 2 8">
            <a:extLst>
              <a:ext uri="{FF2B5EF4-FFF2-40B4-BE49-F238E27FC236}">
                <a16:creationId xmlns:a16="http://schemas.microsoft.com/office/drawing/2014/main" id="{A521D979-260B-A844-86A0-F4B06D655AD4}"/>
              </a:ext>
            </a:extLst>
          </p:cNvPr>
          <p:cNvSpPr/>
          <p:nvPr/>
        </p:nvSpPr>
        <p:spPr bwMode="auto">
          <a:xfrm>
            <a:off x="2008562" y="1253632"/>
            <a:ext cx="5029200" cy="3576590"/>
          </a:xfrm>
          <a:prstGeom prst="irregularSeal2">
            <a:avLst/>
          </a:prstGeom>
          <a:solidFill>
            <a:srgbClr val="FF7C8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Geneva" charset="0"/>
                <a:ea typeface="ＭＳ Ｐゴシック" charset="0"/>
              </a:rPr>
              <a:t>Potentially containing threats to validity!</a:t>
            </a:r>
          </a:p>
        </p:txBody>
      </p:sp>
      <p:pic>
        <p:nvPicPr>
          <p:cNvPr id="6" name="Audio 5">
            <a:hlinkClick r:id="" action="ppaction://media"/>
            <a:extLst>
              <a:ext uri="{FF2B5EF4-FFF2-40B4-BE49-F238E27FC236}">
                <a16:creationId xmlns:a16="http://schemas.microsoft.com/office/drawing/2014/main" id="{0BE7FF31-0C54-8847-A51F-FF444C8AF23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95286412"/>
      </p:ext>
    </p:extLst>
  </p:cSld>
  <p:clrMapOvr>
    <a:masterClrMapping/>
  </p:clrMapOvr>
  <mc:AlternateContent xmlns:mc="http://schemas.openxmlformats.org/markup-compatibility/2006" xmlns:p14="http://schemas.microsoft.com/office/powerpoint/2010/main">
    <mc:Choice Requires="p14">
      <p:transition spd="slow" p14:dur="2000" advTm="7357"/>
    </mc:Choice>
    <mc:Fallback xmlns="">
      <p:transition spd="slow" advTm="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6"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0F26-1907-424F-B118-130997435872}"/>
              </a:ext>
            </a:extLst>
          </p:cNvPr>
          <p:cNvSpPr>
            <a:spLocks noGrp="1"/>
          </p:cNvSpPr>
          <p:nvPr>
            <p:ph type="title"/>
          </p:nvPr>
        </p:nvSpPr>
        <p:spPr/>
        <p:txBody>
          <a:bodyPr/>
          <a:lstStyle/>
          <a:p>
            <a:r>
              <a:rPr lang="en-US" dirty="0"/>
              <a:t>How well do these corpora do?</a:t>
            </a:r>
          </a:p>
        </p:txBody>
      </p:sp>
      <p:sp>
        <p:nvSpPr>
          <p:cNvPr id="3" name="Content Placeholder 2">
            <a:extLst>
              <a:ext uri="{FF2B5EF4-FFF2-40B4-BE49-F238E27FC236}">
                <a16:creationId xmlns:a16="http://schemas.microsoft.com/office/drawing/2014/main" id="{8E1D1055-958F-9D41-9429-BB664A049A9B}"/>
              </a:ext>
            </a:extLst>
          </p:cNvPr>
          <p:cNvSpPr>
            <a:spLocks noGrp="1"/>
          </p:cNvSpPr>
          <p:nvPr>
            <p:ph idx="1"/>
          </p:nvPr>
        </p:nvSpPr>
        <p:spPr/>
        <p:txBody>
          <a:bodyPr/>
          <a:lstStyle/>
          <a:p>
            <a:r>
              <a:rPr lang="en-US" dirty="0"/>
              <a:t>Evaluating </a:t>
            </a:r>
            <a:r>
              <a:rPr lang="en-US" dirty="0" err="1"/>
              <a:t>PlanAlyzer’s</a:t>
            </a:r>
            <a:r>
              <a:rPr lang="en-US" dirty="0"/>
              <a:t> identification of threats to validity</a:t>
            </a:r>
          </a:p>
          <a:p>
            <a:pPr lvl="1"/>
            <a:r>
              <a:rPr lang="en-US" dirty="0"/>
              <a:t>Need a representative corpus containing </a:t>
            </a:r>
            <a:r>
              <a:rPr lang="en-US" b="1" dirty="0"/>
              <a:t>buggy scripts</a:t>
            </a:r>
          </a:p>
          <a:p>
            <a:pPr lvl="2"/>
            <a:r>
              <a:rPr lang="en-US" sz="1600" b="1" dirty="0"/>
              <a:t>Problem</a:t>
            </a:r>
            <a:r>
              <a:rPr lang="en-US" sz="1600" dirty="0"/>
              <a:t>: All corpora more likely to have programming errors than threats to validity.</a:t>
            </a:r>
          </a:p>
          <a:p>
            <a:pPr lvl="2"/>
            <a:r>
              <a:rPr lang="en-US" sz="1600" b="1" dirty="0"/>
              <a:t>Solution</a:t>
            </a:r>
            <a:r>
              <a:rPr lang="en-US" sz="1600" dirty="0"/>
              <a:t>: fault injection into correct scripts from corpus A (50)</a:t>
            </a:r>
          </a:p>
          <a:p>
            <a:r>
              <a:rPr lang="en-US" dirty="0"/>
              <a:t>Evaluating contrast generation</a:t>
            </a:r>
          </a:p>
          <a:p>
            <a:pPr lvl="1"/>
            <a:r>
              <a:rPr lang="en-US" dirty="0"/>
              <a:t>Need a representative corpus of </a:t>
            </a:r>
            <a:r>
              <a:rPr lang="en-US" b="1" dirty="0"/>
              <a:t>correct scripts </a:t>
            </a:r>
            <a:r>
              <a:rPr lang="en-US" dirty="0"/>
              <a:t>+ </a:t>
            </a:r>
            <a:r>
              <a:rPr lang="en-US" b="1" dirty="0"/>
              <a:t>contrasts</a:t>
            </a:r>
          </a:p>
          <a:p>
            <a:pPr lvl="2"/>
            <a:r>
              <a:rPr lang="en-US" sz="1600" dirty="0"/>
              <a:t>Evaluate over 95 experiments from corpus A</a:t>
            </a:r>
          </a:p>
          <a:p>
            <a:pPr lvl="2"/>
            <a:r>
              <a:rPr lang="en-US" sz="1600" b="1" dirty="0"/>
              <a:t>Note</a:t>
            </a:r>
            <a:r>
              <a:rPr lang="en-US" sz="1600" dirty="0"/>
              <a:t>: Corpus B only contained a small number of CATE-eligible scripts</a:t>
            </a:r>
          </a:p>
          <a:p>
            <a:pPr lvl="2"/>
            <a:r>
              <a:rPr lang="en-US" sz="1600" dirty="0"/>
              <a:t>No gold-standard data, had to be manually verified</a:t>
            </a:r>
          </a:p>
          <a:p>
            <a:pPr lvl="2"/>
            <a:endParaRPr lang="en-US" dirty="0"/>
          </a:p>
        </p:txBody>
      </p:sp>
      <p:sp>
        <p:nvSpPr>
          <p:cNvPr id="4" name="Explosion 2 3">
            <a:extLst>
              <a:ext uri="{FF2B5EF4-FFF2-40B4-BE49-F238E27FC236}">
                <a16:creationId xmlns:a16="http://schemas.microsoft.com/office/drawing/2014/main" id="{682A7FFC-3A92-AE4B-A16F-09ACD47B1A11}"/>
              </a:ext>
            </a:extLst>
          </p:cNvPr>
          <p:cNvSpPr/>
          <p:nvPr/>
        </p:nvSpPr>
        <p:spPr bwMode="auto">
          <a:xfrm>
            <a:off x="4457700" y="2667000"/>
            <a:ext cx="5448300" cy="3886200"/>
          </a:xfrm>
          <a:prstGeom prst="irregularSeal2">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Geneva" charset="0"/>
                <a:ea typeface="ＭＳ Ｐゴシック" charset="0"/>
              </a:rPr>
              <a:t>Not surprising, given </a:t>
            </a:r>
            <a:r>
              <a:rPr kumimoji="0" lang="en-US" sz="2400" b="0" i="1" u="none" strike="noStrike" cap="none" normalizeH="0" baseline="0" dirty="0">
                <a:ln>
                  <a:noFill/>
                </a:ln>
                <a:solidFill>
                  <a:schemeClr val="tx1"/>
                </a:solidFill>
                <a:effectLst/>
                <a:latin typeface="Geneva" charset="0"/>
                <a:ea typeface="ＭＳ Ｐゴシック" charset="0"/>
              </a:rPr>
              <a:t>who </a:t>
            </a:r>
            <a:r>
              <a:rPr kumimoji="0" lang="en-US" sz="2400" b="0" i="0" u="none" strike="noStrike" cap="none" normalizeH="0" baseline="0" dirty="0">
                <a:ln>
                  <a:noFill/>
                </a:ln>
                <a:solidFill>
                  <a:schemeClr val="tx1"/>
                </a:solidFill>
                <a:effectLst/>
                <a:latin typeface="Geneva" charset="0"/>
                <a:ea typeface="ＭＳ Ｐゴシック" charset="0"/>
              </a:rPr>
              <a:t>writes experiments</a:t>
            </a:r>
          </a:p>
        </p:txBody>
      </p:sp>
      <p:pic>
        <p:nvPicPr>
          <p:cNvPr id="7" name="Audio 6">
            <a:hlinkClick r:id="" action="ppaction://media"/>
            <a:extLst>
              <a:ext uri="{FF2B5EF4-FFF2-40B4-BE49-F238E27FC236}">
                <a16:creationId xmlns:a16="http://schemas.microsoft.com/office/drawing/2014/main" id="{D884C0A9-E4F5-F74A-8EA5-40506DB50A5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89874749"/>
      </p:ext>
    </p:extLst>
  </p:cSld>
  <p:clrMapOvr>
    <a:masterClrMapping/>
  </p:clrMapOvr>
  <mc:AlternateContent xmlns:mc="http://schemas.openxmlformats.org/markup-compatibility/2006" xmlns:p14="http://schemas.microsoft.com/office/powerpoint/2010/main">
    <mc:Choice Requires="p14">
      <p:transition spd="slow" p14:dur="2000" advTm="19615"/>
    </mc:Choice>
    <mc:Fallback xmlns="">
      <p:transition spd="slow" advTm="1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3" grpId="0" uiExpand="1" build="p"/>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78C92A25-C739-6245-8C27-FCEEB203BC4C}"/>
              </a:ext>
            </a:extLst>
          </p:cNvPr>
          <p:cNvSpPr>
            <a:spLocks noGrp="1"/>
          </p:cNvSpPr>
          <p:nvPr>
            <p:ph idx="1"/>
          </p:nvPr>
        </p:nvSpPr>
        <p:spPr>
          <a:xfrm>
            <a:off x="0" y="2971800"/>
            <a:ext cx="9448800" cy="3124200"/>
          </a:xfrm>
        </p:spPr>
        <p:txBody>
          <a:bodyPr/>
          <a:lstStyle/>
          <a:p>
            <a:pPr marL="0" indent="0">
              <a:buNone/>
            </a:pPr>
            <a:r>
              <a:rPr lang="en-US" sz="1350" dirty="0" err="1">
                <a:latin typeface="Courier New" panose="02070309020205020404" pitchFamily="49" charset="0"/>
              </a:rPr>
              <a:t>msgA</a:t>
            </a:r>
            <a:r>
              <a:rPr lang="en-US" sz="1350" dirty="0">
                <a:latin typeface="Courier New" panose="02070309020205020404" pitchFamily="49" charset="0"/>
              </a:rPr>
              <a:t> = </a:t>
            </a:r>
            <a:r>
              <a:rPr lang="en-US" sz="1350" b="1" dirty="0">
                <a:solidFill>
                  <a:srgbClr val="7030A0"/>
                </a:solidFill>
                <a:latin typeface="Courier New" panose="02070309020205020404" pitchFamily="49" charset="0"/>
              </a:rPr>
              <a:t>“Give the Times”;</a:t>
            </a:r>
          </a:p>
          <a:p>
            <a:pPr marL="0" indent="0">
              <a:buNone/>
            </a:pPr>
            <a:r>
              <a:rPr lang="en-US" sz="1350" dirty="0" err="1">
                <a:latin typeface="Courier New" panose="02070309020205020404" pitchFamily="49" charset="0"/>
              </a:rPr>
              <a:t>msgB</a:t>
            </a:r>
            <a:r>
              <a:rPr lang="en-US" sz="1350" dirty="0">
                <a:latin typeface="Courier New" panose="02070309020205020404" pitchFamily="49" charset="0"/>
              </a:rPr>
              <a:t> = </a:t>
            </a:r>
            <a:r>
              <a:rPr lang="en-US" sz="1350" b="1" dirty="0">
                <a:solidFill>
                  <a:srgbClr val="7030A0"/>
                </a:solidFill>
                <a:latin typeface="Courier New" panose="02070309020205020404" pitchFamily="49" charset="0"/>
              </a:rPr>
              <a:t>“Play the Crossword”;</a:t>
            </a:r>
            <a:endParaRPr lang="en-US" sz="1350" dirty="0">
              <a:latin typeface="Courier New" panose="02070309020205020404" pitchFamily="49" charset="0"/>
            </a:endParaRPr>
          </a:p>
          <a:p>
            <a:pPr marL="0" indent="0">
              <a:buNone/>
            </a:pPr>
            <a:endParaRPr lang="en-US" sz="1350" dirty="0">
              <a:latin typeface="Courier New" panose="02070309020205020404" pitchFamily="49" charset="0"/>
            </a:endParaRPr>
          </a:p>
          <a:p>
            <a:pPr marL="0" indent="0">
              <a:buNone/>
            </a:pPr>
            <a:r>
              <a:rPr lang="en-US" sz="1350" b="1" dirty="0">
                <a:solidFill>
                  <a:srgbClr val="0070C0"/>
                </a:solidFill>
                <a:latin typeface="Courier New" panose="02070309020205020404" pitchFamily="49" charset="0"/>
              </a:rPr>
              <a:t>if</a:t>
            </a:r>
            <a:r>
              <a:rPr lang="en-US" sz="1350" dirty="0">
                <a:latin typeface="Courier New" panose="02070309020205020404" pitchFamily="49" charset="0"/>
              </a:rPr>
              <a:t>(</a:t>
            </a:r>
            <a:r>
              <a:rPr lang="en-US" sz="1350" dirty="0" err="1">
                <a:latin typeface="Courier New" panose="02070309020205020404" pitchFamily="49" charset="0"/>
              </a:rPr>
              <a:t>Math.random</a:t>
            </a:r>
            <a:r>
              <a:rPr lang="en-US" sz="1350" dirty="0">
                <a:latin typeface="Courier New" panose="02070309020205020404" pitchFamily="49" charset="0"/>
              </a:rPr>
              <a:t>() &lt; 0.001) {</a:t>
            </a:r>
            <a:r>
              <a:rPr lang="en-US" sz="1350" b="1" dirty="0">
                <a:solidFill>
                  <a:srgbClr val="FF0000"/>
                </a:solidFill>
                <a:latin typeface="Courier New" panose="02070309020205020404" pitchFamily="49" charset="0"/>
              </a:rPr>
              <a:t>// Select a small number of participants.</a:t>
            </a:r>
          </a:p>
          <a:p>
            <a:pPr marL="0" indent="0">
              <a:buNone/>
            </a:pPr>
            <a:r>
              <a:rPr lang="en-US" sz="1350" b="1" dirty="0">
                <a:solidFill>
                  <a:srgbClr val="0070C0"/>
                </a:solidFill>
                <a:latin typeface="Courier New" panose="02070309020205020404" pitchFamily="49" charset="0"/>
              </a:rPr>
              <a:t>    if</a:t>
            </a:r>
            <a:r>
              <a:rPr lang="en-US" sz="1350" dirty="0">
                <a:latin typeface="Courier New" panose="02070309020205020404" pitchFamily="49" charset="0"/>
              </a:rPr>
              <a:t> (</a:t>
            </a:r>
            <a:r>
              <a:rPr lang="en-US" sz="1350" dirty="0" err="1">
                <a:latin typeface="Courier New" panose="02070309020205020404" pitchFamily="49" charset="0"/>
              </a:rPr>
              <a:t>Math.random</a:t>
            </a:r>
            <a:r>
              <a:rPr lang="en-US" sz="1350" dirty="0">
                <a:latin typeface="Courier New" panose="02070309020205020404" pitchFamily="49" charset="0"/>
              </a:rPr>
              <a:t>() &gt; 0.5) {</a:t>
            </a:r>
            <a:r>
              <a:rPr lang="en-US" sz="1350" b="1" dirty="0">
                <a:solidFill>
                  <a:srgbClr val="FF0000"/>
                </a:solidFill>
                <a:latin typeface="Courier New" panose="02070309020205020404" pitchFamily="49" charset="0"/>
              </a:rPr>
              <a:t>// Split across messages.</a:t>
            </a:r>
            <a:endParaRPr lang="en-US" sz="1350" dirty="0">
              <a:latin typeface="Courier New" panose="02070309020205020404" pitchFamily="49" charset="0"/>
            </a:endParaRPr>
          </a:p>
          <a:p>
            <a:pPr marL="0" indent="0">
              <a:buNone/>
            </a:pPr>
            <a:r>
              <a:rPr lang="en-US" sz="1350" dirty="0">
                <a:latin typeface="Courier New" panose="02070309020205020404" pitchFamily="49" charset="0"/>
              </a:rPr>
              <a:t>        message = </a:t>
            </a:r>
            <a:r>
              <a:rPr lang="en-US" sz="1350" dirty="0" err="1">
                <a:latin typeface="Courier New" panose="02070309020205020404" pitchFamily="49" charset="0"/>
              </a:rPr>
              <a:t>msgA</a:t>
            </a:r>
            <a:r>
              <a:rPr lang="en-US" sz="1350" dirty="0">
                <a:latin typeface="Courier New" panose="02070309020205020404" pitchFamily="49" charset="0"/>
              </a:rPr>
              <a:t>;</a:t>
            </a:r>
          </a:p>
          <a:p>
            <a:pPr marL="0" indent="0">
              <a:buNone/>
            </a:pPr>
            <a:r>
              <a:rPr lang="en-US" sz="1350" dirty="0">
                <a:latin typeface="Courier New" panose="02070309020205020404" pitchFamily="49" charset="0"/>
              </a:rPr>
              <a:t>    } </a:t>
            </a:r>
            <a:r>
              <a:rPr lang="en-US" sz="1350" b="1" dirty="0">
                <a:solidFill>
                  <a:srgbClr val="0070C0"/>
                </a:solidFill>
                <a:latin typeface="Courier New" panose="02070309020205020404" pitchFamily="49" charset="0"/>
              </a:rPr>
              <a:t>else </a:t>
            </a:r>
            <a:r>
              <a:rPr lang="en-US" sz="1350" dirty="0">
                <a:latin typeface="Courier New" panose="02070309020205020404" pitchFamily="49" charset="0"/>
              </a:rPr>
              <a:t>{</a:t>
            </a:r>
          </a:p>
          <a:p>
            <a:pPr marL="0" indent="0">
              <a:buNone/>
            </a:pPr>
            <a:r>
              <a:rPr lang="en-US" sz="1350" dirty="0">
                <a:latin typeface="Courier New" panose="02070309020205020404" pitchFamily="49" charset="0"/>
              </a:rPr>
              <a:t>        message = </a:t>
            </a:r>
            <a:r>
              <a:rPr lang="en-US" sz="1350" dirty="0" err="1">
                <a:latin typeface="Courier New" panose="02070309020205020404" pitchFamily="49" charset="0"/>
              </a:rPr>
              <a:t>msgB</a:t>
            </a:r>
            <a:r>
              <a:rPr lang="en-US" sz="1350" dirty="0">
                <a:latin typeface="Courier New" panose="02070309020205020404" pitchFamily="49" charset="0"/>
              </a:rPr>
              <a:t>;</a:t>
            </a:r>
          </a:p>
          <a:p>
            <a:pPr marL="0" indent="0">
              <a:buNone/>
            </a:pPr>
            <a:r>
              <a:rPr lang="en-US" sz="1350" dirty="0">
                <a:latin typeface="Courier New" panose="02070309020205020404" pitchFamily="49" charset="0"/>
              </a:rPr>
              <a:t>    }</a:t>
            </a:r>
          </a:p>
          <a:p>
            <a:pPr marL="0" indent="0">
              <a:buNone/>
            </a:pPr>
            <a:r>
              <a:rPr lang="en-US" sz="1350" dirty="0">
                <a:latin typeface="Courier New" panose="02070309020205020404" pitchFamily="49" charset="0"/>
              </a:rPr>
              <a:t>}</a:t>
            </a:r>
          </a:p>
          <a:p>
            <a:pPr marL="0" indent="0">
              <a:buNone/>
            </a:pPr>
            <a:endParaRPr lang="en-US" sz="1350" dirty="0">
              <a:latin typeface="Courier New" panose="02070309020205020404" pitchFamily="49" charset="0"/>
            </a:endParaRPr>
          </a:p>
          <a:p>
            <a:pPr marL="0" indent="0">
              <a:buNone/>
            </a:pPr>
            <a:r>
              <a:rPr lang="en-US" sz="1350" dirty="0" err="1">
                <a:latin typeface="Courier New" panose="02070309020205020404" pitchFamily="49" charset="0"/>
              </a:rPr>
              <a:t>log_obj</a:t>
            </a:r>
            <a:r>
              <a:rPr lang="en-US" sz="1350" dirty="0">
                <a:latin typeface="Courier New" panose="02070309020205020404" pitchFamily="49" charset="0"/>
              </a:rPr>
              <a:t>[</a:t>
            </a:r>
            <a:r>
              <a:rPr lang="en-US" sz="1350" b="1" dirty="0">
                <a:solidFill>
                  <a:srgbClr val="7030A0"/>
                </a:solidFill>
                <a:latin typeface="Courier New" panose="02070309020205020404" pitchFamily="49" charset="0"/>
              </a:rPr>
              <a:t>”</a:t>
            </a:r>
            <a:r>
              <a:rPr lang="en-US" sz="1350" b="1" dirty="0" err="1">
                <a:solidFill>
                  <a:srgbClr val="7030A0"/>
                </a:solidFill>
                <a:latin typeface="Courier New" panose="02070309020205020404" pitchFamily="49" charset="0"/>
              </a:rPr>
              <a:t>button_message</a:t>
            </a:r>
            <a:r>
              <a:rPr lang="en-US" sz="1350" b="1" dirty="0">
                <a:solidFill>
                  <a:srgbClr val="7030A0"/>
                </a:solidFill>
                <a:latin typeface="Courier New" panose="02070309020205020404" pitchFamily="49" charset="0"/>
              </a:rPr>
              <a:t>"</a:t>
            </a:r>
            <a:r>
              <a:rPr lang="en-US" sz="1350" dirty="0">
                <a:latin typeface="Courier New" panose="02070309020205020404" pitchFamily="49" charset="0"/>
              </a:rPr>
              <a:t>]= message; </a:t>
            </a:r>
            <a:r>
              <a:rPr lang="en-US" sz="1350" b="1" dirty="0">
                <a:solidFill>
                  <a:srgbClr val="FF0000"/>
                </a:solidFill>
                <a:latin typeface="Courier New" panose="02070309020205020404" pitchFamily="49" charset="0"/>
              </a:rPr>
              <a:t>// Track which message was used.</a:t>
            </a:r>
            <a:endParaRPr lang="en-US" sz="1350" dirty="0">
              <a:latin typeface="Courier New" panose="02070309020205020404" pitchFamily="49" charset="0"/>
            </a:endParaRPr>
          </a:p>
        </p:txBody>
      </p:sp>
      <p:pic>
        <p:nvPicPr>
          <p:cNvPr id="15" name="Picture 14">
            <a:extLst>
              <a:ext uri="{FF2B5EF4-FFF2-40B4-BE49-F238E27FC236}">
                <a16:creationId xmlns:a16="http://schemas.microsoft.com/office/drawing/2014/main" id="{1F427C5E-DCA0-FE4D-B790-0A3925BCD2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88979"/>
            <a:ext cx="9144000" cy="1759021"/>
          </a:xfrm>
          <a:prstGeom prst="rect">
            <a:avLst/>
          </a:prstGeom>
        </p:spPr>
      </p:pic>
      <p:sp>
        <p:nvSpPr>
          <p:cNvPr id="2" name="Title 1">
            <a:extLst>
              <a:ext uri="{FF2B5EF4-FFF2-40B4-BE49-F238E27FC236}">
                <a16:creationId xmlns:a16="http://schemas.microsoft.com/office/drawing/2014/main" id="{C4BFFB6D-5C11-3E47-9C31-9E3FE8251D67}"/>
              </a:ext>
            </a:extLst>
          </p:cNvPr>
          <p:cNvSpPr>
            <a:spLocks noGrp="1"/>
          </p:cNvSpPr>
          <p:nvPr>
            <p:ph type="title"/>
          </p:nvPr>
        </p:nvSpPr>
        <p:spPr/>
        <p:txBody>
          <a:bodyPr/>
          <a:lstStyle/>
          <a:p>
            <a:r>
              <a:rPr lang="en-US" dirty="0"/>
              <a:t>Suppose you run a website…</a:t>
            </a:r>
          </a:p>
        </p:txBody>
      </p:sp>
      <p:sp>
        <p:nvSpPr>
          <p:cNvPr id="6" name="Oval 5">
            <a:extLst>
              <a:ext uri="{FF2B5EF4-FFF2-40B4-BE49-F238E27FC236}">
                <a16:creationId xmlns:a16="http://schemas.microsoft.com/office/drawing/2014/main" id="{3BAAD0A2-9EC2-5E4B-80E9-9A5865E0514A}"/>
              </a:ext>
            </a:extLst>
          </p:cNvPr>
          <p:cNvSpPr/>
          <p:nvPr/>
        </p:nvSpPr>
        <p:spPr bwMode="auto">
          <a:xfrm>
            <a:off x="6858000" y="1066800"/>
            <a:ext cx="1143000" cy="533400"/>
          </a:xfrm>
          <a:prstGeom prst="ellipse">
            <a:avLst/>
          </a:prstGeom>
          <a:noFill/>
          <a:ln>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Oval 6">
            <a:extLst>
              <a:ext uri="{FF2B5EF4-FFF2-40B4-BE49-F238E27FC236}">
                <a16:creationId xmlns:a16="http://schemas.microsoft.com/office/drawing/2014/main" id="{3E6D8F79-9CED-6A46-B92D-8A6E1F9FDDBC}"/>
              </a:ext>
            </a:extLst>
          </p:cNvPr>
          <p:cNvSpPr/>
          <p:nvPr/>
        </p:nvSpPr>
        <p:spPr bwMode="auto">
          <a:xfrm>
            <a:off x="6781800" y="1219200"/>
            <a:ext cx="1143000" cy="457200"/>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TextBox 9">
            <a:extLst>
              <a:ext uri="{FF2B5EF4-FFF2-40B4-BE49-F238E27FC236}">
                <a16:creationId xmlns:a16="http://schemas.microsoft.com/office/drawing/2014/main" id="{C64EF878-7D21-F64D-B066-8926FE60EF39}"/>
              </a:ext>
            </a:extLst>
          </p:cNvPr>
          <p:cNvSpPr txBox="1"/>
          <p:nvPr/>
        </p:nvSpPr>
        <p:spPr>
          <a:xfrm>
            <a:off x="2475157" y="3053035"/>
            <a:ext cx="4599336" cy="2677656"/>
          </a:xfrm>
          <a:prstGeom prst="rect">
            <a:avLst/>
          </a:prstGeom>
          <a:noFill/>
        </p:spPr>
        <p:txBody>
          <a:bodyPr wrap="none" rtlCol="0">
            <a:spAutoFit/>
          </a:bodyPr>
          <a:lstStyle/>
          <a:p>
            <a:pPr algn="ctr"/>
            <a:r>
              <a:rPr lang="en-US" dirty="0"/>
              <a:t>Suppose it’s written in JS</a:t>
            </a:r>
          </a:p>
          <a:p>
            <a:pPr algn="ctr"/>
            <a:endParaRPr lang="en-US" dirty="0"/>
          </a:p>
          <a:p>
            <a:pPr algn="ctr"/>
            <a:r>
              <a:rPr lang="en-US" dirty="0"/>
              <a:t>Suppose two existing vars:</a:t>
            </a:r>
          </a:p>
          <a:p>
            <a:pPr marL="457200" indent="-457200" algn="ctr">
              <a:buAutoNum type="arabicPeriod"/>
            </a:pPr>
            <a:r>
              <a:rPr lang="en-US" dirty="0">
                <a:latin typeface="Courier" pitchFamily="2" charset="0"/>
              </a:rPr>
              <a:t>message</a:t>
            </a:r>
          </a:p>
          <a:p>
            <a:pPr marL="457200" indent="-457200" algn="ctr">
              <a:buAutoNum type="arabicPeriod"/>
            </a:pPr>
            <a:r>
              <a:rPr lang="en-US" dirty="0" err="1">
                <a:latin typeface="Courier" pitchFamily="2" charset="0"/>
              </a:rPr>
              <a:t>log_obj</a:t>
            </a:r>
            <a:endParaRPr lang="en-US" dirty="0">
              <a:latin typeface="Courier" pitchFamily="2" charset="0"/>
            </a:endParaRPr>
          </a:p>
          <a:p>
            <a:pPr marL="457200" indent="-457200" algn="ctr">
              <a:buAutoNum type="arabicPeriod"/>
            </a:pPr>
            <a:endParaRPr lang="en-US" dirty="0">
              <a:latin typeface="Courier" pitchFamily="2" charset="0"/>
            </a:endParaRPr>
          </a:p>
          <a:p>
            <a:pPr algn="ctr"/>
            <a:r>
              <a:rPr lang="en-US" dirty="0"/>
              <a:t>Suppose we record </a:t>
            </a:r>
            <a:r>
              <a:rPr lang="en-US" dirty="0">
                <a:latin typeface="Courier" pitchFamily="2" charset="0"/>
              </a:rPr>
              <a:t>#/clicks</a:t>
            </a:r>
          </a:p>
        </p:txBody>
      </p:sp>
      <p:sp>
        <p:nvSpPr>
          <p:cNvPr id="14" name="TextBox 13">
            <a:extLst>
              <a:ext uri="{FF2B5EF4-FFF2-40B4-BE49-F238E27FC236}">
                <a16:creationId xmlns:a16="http://schemas.microsoft.com/office/drawing/2014/main" id="{F0857D00-9B2C-9346-92DD-CFA7BD279004}"/>
              </a:ext>
            </a:extLst>
          </p:cNvPr>
          <p:cNvSpPr txBox="1"/>
          <p:nvPr/>
        </p:nvSpPr>
        <p:spPr>
          <a:xfrm>
            <a:off x="3429000" y="1981200"/>
            <a:ext cx="184731" cy="461665"/>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699D2C29-0EB2-1D45-BBBD-E3A03881D2ED}"/>
              </a:ext>
            </a:extLst>
          </p:cNvPr>
          <p:cNvSpPr/>
          <p:nvPr/>
        </p:nvSpPr>
        <p:spPr bwMode="auto">
          <a:xfrm>
            <a:off x="0" y="1219200"/>
            <a:ext cx="9144000" cy="487680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3" name="TextBox 12">
            <a:extLst>
              <a:ext uri="{FF2B5EF4-FFF2-40B4-BE49-F238E27FC236}">
                <a16:creationId xmlns:a16="http://schemas.microsoft.com/office/drawing/2014/main" id="{1324791E-0B80-A445-8347-511B7F78060E}"/>
              </a:ext>
            </a:extLst>
          </p:cNvPr>
          <p:cNvSpPr txBox="1"/>
          <p:nvPr/>
        </p:nvSpPr>
        <p:spPr>
          <a:xfrm>
            <a:off x="2514600" y="1313336"/>
            <a:ext cx="4419599" cy="4708981"/>
          </a:xfrm>
          <a:prstGeom prst="rect">
            <a:avLst/>
          </a:prstGeom>
          <a:noFill/>
          <a:effectLst>
            <a:glow rad="1130300">
              <a:srgbClr val="FF0000"/>
            </a:glow>
          </a:effectLst>
        </p:spPr>
        <p:txBody>
          <a:bodyPr wrap="square" rtlCol="0">
            <a:spAutoFit/>
          </a:bodyPr>
          <a:lstStyle/>
          <a:p>
            <a:r>
              <a:rPr lang="en-US" sz="15000" b="1" dirty="0">
                <a:solidFill>
                  <a:srgbClr val="5A0C0C"/>
                </a:solidFill>
                <a:effectLst>
                  <a:glow rad="228600">
                    <a:srgbClr val="FF0000">
                      <a:alpha val="40000"/>
                    </a:srgbClr>
                  </a:glow>
                  <a:outerShdw blurRad="50800" dist="38100" dir="18900000" algn="bl" rotWithShape="0">
                    <a:prstClr val="black">
                      <a:alpha val="40000"/>
                    </a:prstClr>
                  </a:outerShdw>
                </a:effectLst>
              </a:rPr>
              <a:t>A/B Test</a:t>
            </a:r>
          </a:p>
        </p:txBody>
      </p:sp>
      <p:pic>
        <p:nvPicPr>
          <p:cNvPr id="3" name="Audio 2">
            <a:hlinkClick r:id="" action="ppaction://media"/>
            <a:extLst>
              <a:ext uri="{FF2B5EF4-FFF2-40B4-BE49-F238E27FC236}">
                <a16:creationId xmlns:a16="http://schemas.microsoft.com/office/drawing/2014/main" id="{1931DD9F-0941-2E46-9524-7117D03CBD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01549264"/>
      </p:ext>
    </p:extLst>
  </p:cSld>
  <p:clrMapOvr>
    <a:masterClrMapping/>
  </p:clrMapOvr>
  <mc:AlternateContent xmlns:mc="http://schemas.openxmlformats.org/markup-compatibility/2006" xmlns:p14="http://schemas.microsoft.com/office/powerpoint/2010/main">
    <mc:Choice Requires="p14">
      <p:transition spd="slow" p14:dur="2000" advTm="3872"/>
    </mc:Choice>
    <mc:Fallback xmlns="">
      <p:transition spd="slow" advTm="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 presetClass="entr" presetSubtype="1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checkerboard(across)">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sp>
        <p:nvSpPr>
          <p:cNvPr id="9" name="Title 1">
            <a:extLst>
              <a:ext uri="{FF2B5EF4-FFF2-40B4-BE49-F238E27FC236}">
                <a16:creationId xmlns:a16="http://schemas.microsoft.com/office/drawing/2014/main" id="{8E21BAEB-2C0D-D948-8A08-486397DBB576}"/>
              </a:ext>
            </a:extLst>
          </p:cNvPr>
          <p:cNvSpPr txBox="1">
            <a:spLocks/>
          </p:cNvSpPr>
          <p:nvPr/>
        </p:nvSpPr>
        <p:spPr bwMode="auto">
          <a:xfrm>
            <a:off x="1981200" y="3048000"/>
            <a:ext cx="53340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r>
              <a:rPr lang="en-US" kern="0" dirty="0"/>
              <a:t>Identification of threats within the corpora</a:t>
            </a:r>
          </a:p>
        </p:txBody>
      </p:sp>
    </p:spTree>
    <p:extLst>
      <p:ext uri="{BB962C8B-B14F-4D97-AF65-F5344CB8AC3E}">
        <p14:creationId xmlns:p14="http://schemas.microsoft.com/office/powerpoint/2010/main" val="4149661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pic>
        <p:nvPicPr>
          <p:cNvPr id="8" name="Picture 7">
            <a:extLst>
              <a:ext uri="{FF2B5EF4-FFF2-40B4-BE49-F238E27FC236}">
                <a16:creationId xmlns:a16="http://schemas.microsoft.com/office/drawing/2014/main" id="{5A2FAE41-6B99-7241-9530-BCAE324D64D2}"/>
              </a:ext>
            </a:extLst>
          </p:cNvPr>
          <p:cNvPicPr>
            <a:picLocks noChangeAspect="1"/>
          </p:cNvPicPr>
          <p:nvPr/>
        </p:nvPicPr>
        <p:blipFill>
          <a:blip r:embed="rId6"/>
          <a:stretch>
            <a:fillRect/>
          </a:stretch>
        </p:blipFill>
        <p:spPr>
          <a:xfrm>
            <a:off x="1371600" y="1274980"/>
            <a:ext cx="6705600" cy="4821020"/>
          </a:xfrm>
          <a:prstGeom prst="rect">
            <a:avLst/>
          </a:prstGeom>
        </p:spPr>
      </p:pic>
      <p:pic>
        <p:nvPicPr>
          <p:cNvPr id="6" name="Audio 5">
            <a:hlinkClick r:id="" action="ppaction://media"/>
            <a:extLst>
              <a:ext uri="{FF2B5EF4-FFF2-40B4-BE49-F238E27FC236}">
                <a16:creationId xmlns:a16="http://schemas.microsoft.com/office/drawing/2014/main" id="{5AC806A4-07D1-A245-B9F0-CB0E2AC3547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00505961"/>
      </p:ext>
    </p:extLst>
  </p:cSld>
  <p:clrMapOvr>
    <a:masterClrMapping/>
  </p:clrMapOvr>
  <mc:AlternateContent xmlns:mc="http://schemas.openxmlformats.org/markup-compatibility/2006" xmlns:p14="http://schemas.microsoft.com/office/powerpoint/2010/main">
    <mc:Choice Requires="p14">
      <p:transition spd="slow" p14:dur="2000" advTm="9371"/>
    </mc:Choice>
    <mc:Fallback xmlns="">
      <p:transition spd="slow" advTm="9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pic>
        <p:nvPicPr>
          <p:cNvPr id="8" name="Picture 7">
            <a:extLst>
              <a:ext uri="{FF2B5EF4-FFF2-40B4-BE49-F238E27FC236}">
                <a16:creationId xmlns:a16="http://schemas.microsoft.com/office/drawing/2014/main" id="{5A2FAE41-6B99-7241-9530-BCAE324D64D2}"/>
              </a:ext>
            </a:extLst>
          </p:cNvPr>
          <p:cNvPicPr>
            <a:picLocks noChangeAspect="1"/>
          </p:cNvPicPr>
          <p:nvPr/>
        </p:nvPicPr>
        <p:blipFill>
          <a:blip r:embed="rId6"/>
          <a:stretch>
            <a:fillRect/>
          </a:stretch>
        </p:blipFill>
        <p:spPr>
          <a:xfrm>
            <a:off x="1371600" y="1274980"/>
            <a:ext cx="6705600" cy="4821020"/>
          </a:xfrm>
          <a:prstGeom prst="rect">
            <a:avLst/>
          </a:prstGeom>
        </p:spPr>
      </p:pic>
      <p:sp>
        <p:nvSpPr>
          <p:cNvPr id="4" name="Rectangle 3">
            <a:extLst>
              <a:ext uri="{FF2B5EF4-FFF2-40B4-BE49-F238E27FC236}">
                <a16:creationId xmlns:a16="http://schemas.microsoft.com/office/drawing/2014/main" id="{8A572DCE-B16F-504E-86EE-C65F5012B86A}"/>
              </a:ext>
            </a:extLst>
          </p:cNvPr>
          <p:cNvSpPr/>
          <p:nvPr/>
        </p:nvSpPr>
        <p:spPr bwMode="auto">
          <a:xfrm>
            <a:off x="1143000" y="1274980"/>
            <a:ext cx="7162800" cy="482102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3" name="TextBox 2">
            <a:extLst>
              <a:ext uri="{FF2B5EF4-FFF2-40B4-BE49-F238E27FC236}">
                <a16:creationId xmlns:a16="http://schemas.microsoft.com/office/drawing/2014/main" id="{1D5F7D6E-0DB8-274A-8D10-B9FD4C62A2F2}"/>
              </a:ext>
            </a:extLst>
          </p:cNvPr>
          <p:cNvSpPr txBox="1"/>
          <p:nvPr/>
        </p:nvSpPr>
        <p:spPr>
          <a:xfrm>
            <a:off x="571500" y="1167110"/>
            <a:ext cx="8305800" cy="5386090"/>
          </a:xfrm>
          <a:prstGeom prst="rect">
            <a:avLst/>
          </a:prstGeom>
          <a:noFill/>
        </p:spPr>
        <p:txBody>
          <a:bodyPr wrap="square" rtlCol="0">
            <a:spAutoFit/>
          </a:bodyPr>
          <a:lstStyle/>
          <a:p>
            <a:r>
              <a:rPr lang="en-US" sz="4000" b="1" dirty="0"/>
              <a:t>Corpora not useful for assessing </a:t>
            </a:r>
            <a:r>
              <a:rPr lang="en-US" sz="4000" b="1" dirty="0" err="1"/>
              <a:t>PlanAlyzer</a:t>
            </a:r>
            <a:r>
              <a:rPr lang="en-US" sz="4000" b="1" dirty="0"/>
              <a:t> on threats</a:t>
            </a:r>
          </a:p>
          <a:p>
            <a:endParaRPr lang="en-US" sz="4000" b="1" dirty="0"/>
          </a:p>
          <a:p>
            <a:r>
              <a:rPr lang="en-US" sz="4000" b="1" dirty="0"/>
              <a:t>Most common errors:</a:t>
            </a:r>
          </a:p>
          <a:p>
            <a:r>
              <a:rPr lang="en-US" sz="4000" b="1" dirty="0"/>
              <a:t>    Mixing in testing code </a:t>
            </a:r>
          </a:p>
          <a:p>
            <a:r>
              <a:rPr lang="en-US" sz="4000" b="1" dirty="0"/>
              <a:t>    Using </a:t>
            </a:r>
            <a:r>
              <a:rPr lang="en-US" sz="4000" b="1" dirty="0" err="1"/>
              <a:t>PlanOut</a:t>
            </a:r>
            <a:r>
              <a:rPr lang="en-US" sz="4000" b="1" dirty="0"/>
              <a:t> not as intended</a:t>
            </a:r>
          </a:p>
          <a:p>
            <a:endParaRPr lang="en-US" sz="4000" b="1" dirty="0"/>
          </a:p>
          <a:p>
            <a:r>
              <a:rPr lang="en-US" sz="4000" b="1" dirty="0"/>
              <a:t>         …Not surprising</a:t>
            </a:r>
            <a:endParaRPr lang="en-US" sz="4000" dirty="0"/>
          </a:p>
          <a:p>
            <a:endParaRPr lang="en-US" dirty="0"/>
          </a:p>
        </p:txBody>
      </p:sp>
      <p:pic>
        <p:nvPicPr>
          <p:cNvPr id="7" name="Audio 6">
            <a:hlinkClick r:id="" action="ppaction://media"/>
            <a:extLst>
              <a:ext uri="{FF2B5EF4-FFF2-40B4-BE49-F238E27FC236}">
                <a16:creationId xmlns:a16="http://schemas.microsoft.com/office/drawing/2014/main" id="{C348E1AF-87AE-2843-B5AA-ADC0E4F1B51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46959823"/>
      </p:ext>
    </p:extLst>
  </p:cSld>
  <p:clrMapOvr>
    <a:masterClrMapping/>
  </p:clrMapOvr>
  <mc:AlternateContent xmlns:mc="http://schemas.openxmlformats.org/markup-compatibility/2006" xmlns:p14="http://schemas.microsoft.com/office/powerpoint/2010/main">
    <mc:Choice Requires="p14">
      <p:transition spd="slow" p14:dur="2000" advTm="28788"/>
    </mc:Choice>
    <mc:Fallback xmlns="">
      <p:transition spd="slow" advTm="28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sp>
        <p:nvSpPr>
          <p:cNvPr id="3" name="Title 1">
            <a:extLst>
              <a:ext uri="{FF2B5EF4-FFF2-40B4-BE49-F238E27FC236}">
                <a16:creationId xmlns:a16="http://schemas.microsoft.com/office/drawing/2014/main" id="{BDFBB78E-B56E-5547-9E43-6B55C73BD3E3}"/>
              </a:ext>
            </a:extLst>
          </p:cNvPr>
          <p:cNvSpPr txBox="1">
            <a:spLocks/>
          </p:cNvSpPr>
          <p:nvPr/>
        </p:nvSpPr>
        <p:spPr bwMode="auto">
          <a:xfrm>
            <a:off x="1981200" y="3048000"/>
            <a:ext cx="53340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r>
              <a:rPr lang="en-US" kern="0" dirty="0"/>
              <a:t>Identification of threats on the mutated corpus</a:t>
            </a:r>
          </a:p>
        </p:txBody>
      </p:sp>
      <p:pic>
        <p:nvPicPr>
          <p:cNvPr id="5" name="Audio 4">
            <a:hlinkClick r:id="" action="ppaction://media"/>
            <a:extLst>
              <a:ext uri="{FF2B5EF4-FFF2-40B4-BE49-F238E27FC236}">
                <a16:creationId xmlns:a16="http://schemas.microsoft.com/office/drawing/2014/main" id="{3CDEA8FB-B607-8F40-8A23-EA940C5D52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86895172"/>
      </p:ext>
    </p:extLst>
  </p:cSld>
  <p:clrMapOvr>
    <a:masterClrMapping/>
  </p:clrMapOvr>
  <mc:AlternateContent xmlns:mc="http://schemas.openxmlformats.org/markup-compatibility/2006" xmlns:p14="http://schemas.microsoft.com/office/powerpoint/2010/main">
    <mc:Choice Requires="p14">
      <p:transition spd="slow" p14:dur="2000" advTm="7620"/>
    </mc:Choice>
    <mc:Fallback xmlns="">
      <p:transition spd="slow" advTm="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sp>
        <p:nvSpPr>
          <p:cNvPr id="4" name="TextBox 3">
            <a:extLst>
              <a:ext uri="{FF2B5EF4-FFF2-40B4-BE49-F238E27FC236}">
                <a16:creationId xmlns:a16="http://schemas.microsoft.com/office/drawing/2014/main" id="{F927F8D9-9D12-DD4E-811C-DFCD78D86285}"/>
              </a:ext>
            </a:extLst>
          </p:cNvPr>
          <p:cNvSpPr txBox="1"/>
          <p:nvPr/>
        </p:nvSpPr>
        <p:spPr>
          <a:xfrm>
            <a:off x="593558" y="1447800"/>
            <a:ext cx="83820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t>Med/</a:t>
            </a:r>
            <a:r>
              <a:rPr lang="en-US" dirty="0" err="1"/>
              <a:t>Avg</a:t>
            </a:r>
            <a:r>
              <a:rPr lang="en-US" dirty="0"/>
              <a:t> lines of code across the corpus: 45/78</a:t>
            </a:r>
          </a:p>
          <a:p>
            <a:pPr marL="342900" indent="-342900">
              <a:buFont typeface="Arial" panose="020B0604020202020204" pitchFamily="34" charset="0"/>
              <a:buChar char="•"/>
            </a:pPr>
            <a:r>
              <a:rPr lang="en-US" dirty="0"/>
              <a:t>Med/</a:t>
            </a:r>
            <a:r>
              <a:rPr lang="en-US" dirty="0" err="1"/>
              <a:t>Avg</a:t>
            </a:r>
            <a:r>
              <a:rPr lang="en-US" dirty="0"/>
              <a:t> IR paths across the corpus: 4/29</a:t>
            </a:r>
          </a:p>
          <a:p>
            <a:pPr marL="342900" indent="-34290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DC08FC11-14A0-5548-B1C3-D951904EE3AF}"/>
              </a:ext>
            </a:extLst>
          </p:cNvPr>
          <p:cNvSpPr txBox="1"/>
          <p:nvPr/>
        </p:nvSpPr>
        <p:spPr>
          <a:xfrm>
            <a:off x="593558" y="2438400"/>
            <a:ext cx="6934200" cy="3416320"/>
          </a:xfrm>
          <a:prstGeom prst="rect">
            <a:avLst/>
          </a:prstGeom>
          <a:noFill/>
        </p:spPr>
        <p:txBody>
          <a:bodyPr wrap="square" rtlCol="0">
            <a:spAutoFit/>
          </a:bodyPr>
          <a:lstStyle/>
          <a:p>
            <a:pPr marL="342900" indent="-342900">
              <a:buFont typeface="Arial" panose="020B0604020202020204" pitchFamily="34" charset="0"/>
              <a:buChar char="•"/>
            </a:pPr>
            <a:r>
              <a:rPr lang="en-US" dirty="0"/>
              <a:t>8 mutation types</a:t>
            </a:r>
          </a:p>
          <a:p>
            <a:pPr marL="800100" lvl="1" indent="-342900">
              <a:buFont typeface="Arial" panose="020B0604020202020204" pitchFamily="34" charset="0"/>
              <a:buChar char="•"/>
            </a:pPr>
            <a:r>
              <a:rPr lang="en-US" dirty="0"/>
              <a:t>3 should never raise an error</a:t>
            </a:r>
          </a:p>
          <a:p>
            <a:pPr marL="800100" lvl="1" indent="-342900">
              <a:buFont typeface="Arial" panose="020B0604020202020204" pitchFamily="34" charset="0"/>
              <a:buChar char="•"/>
            </a:pPr>
            <a:r>
              <a:rPr lang="en-US" dirty="0"/>
              <a:t>5 should sometimes raise an error</a:t>
            </a:r>
          </a:p>
          <a:p>
            <a:pPr marL="342900" indent="-342900">
              <a:buFont typeface="Arial" panose="020B0604020202020204" pitchFamily="34" charset="0"/>
              <a:buChar char="•"/>
            </a:pPr>
            <a:r>
              <a:rPr lang="en-US" dirty="0"/>
              <a:t>Random selection of 50 scripts </a:t>
            </a:r>
          </a:p>
          <a:p>
            <a:pPr marL="342900" indent="-342900">
              <a:buFont typeface="Arial" panose="020B0604020202020204" pitchFamily="34" charset="0"/>
              <a:buChar char="•"/>
            </a:pPr>
            <a:r>
              <a:rPr lang="en-US" dirty="0"/>
              <a:t>Mutate scripts</a:t>
            </a:r>
          </a:p>
          <a:p>
            <a:pPr marL="800100" lvl="1" indent="-342900">
              <a:buFont typeface="Arial" panose="020B0604020202020204" pitchFamily="34" charset="0"/>
              <a:buChar char="•"/>
            </a:pPr>
            <a:r>
              <a:rPr lang="en-US" dirty="0"/>
              <a:t>Sample </a:t>
            </a:r>
            <a:r>
              <a:rPr lang="en-US" dirty="0" err="1"/>
              <a:t>PlanOut</a:t>
            </a:r>
            <a:r>
              <a:rPr lang="en-US" dirty="0"/>
              <a:t> AST point</a:t>
            </a:r>
          </a:p>
          <a:p>
            <a:pPr marL="800100" lvl="1" indent="-342900">
              <a:buFont typeface="Arial" panose="020B0604020202020204" pitchFamily="34" charset="0"/>
              <a:buChar char="•"/>
            </a:pPr>
            <a:r>
              <a:rPr lang="en-US" dirty="0"/>
              <a:t>Sample from eligible mutations</a:t>
            </a:r>
          </a:p>
          <a:p>
            <a:pPr marL="342900" indent="-342900">
              <a:buFont typeface="Arial" panose="020B0604020202020204" pitchFamily="34" charset="0"/>
              <a:buChar char="•"/>
            </a:pPr>
            <a:r>
              <a:rPr lang="en-US" dirty="0"/>
              <a:t>Run </a:t>
            </a:r>
            <a:r>
              <a:rPr lang="en-US" dirty="0" err="1"/>
              <a:t>PlanAlyzer</a:t>
            </a:r>
            <a:endParaRPr lang="en-US" dirty="0"/>
          </a:p>
          <a:p>
            <a:pPr marL="800100" lvl="1" indent="-342900">
              <a:buFont typeface="Arial" panose="020B0604020202020204" pitchFamily="34" charset="0"/>
              <a:buChar char="•"/>
            </a:pPr>
            <a:r>
              <a:rPr lang="en-US" dirty="0"/>
              <a:t>Manually verify output</a:t>
            </a:r>
          </a:p>
        </p:txBody>
      </p:sp>
      <p:pic>
        <p:nvPicPr>
          <p:cNvPr id="10" name="Audio 9">
            <a:hlinkClick r:id="" action="ppaction://media"/>
            <a:extLst>
              <a:ext uri="{FF2B5EF4-FFF2-40B4-BE49-F238E27FC236}">
                <a16:creationId xmlns:a16="http://schemas.microsoft.com/office/drawing/2014/main" id="{C0C72A69-173B-BF47-9D29-DBE5EB4459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276446647"/>
      </p:ext>
    </p:extLst>
  </p:cSld>
  <p:clrMapOvr>
    <a:masterClrMapping/>
  </p:clrMapOvr>
  <mc:AlternateContent xmlns:mc="http://schemas.openxmlformats.org/markup-compatibility/2006" xmlns:p14="http://schemas.microsoft.com/office/powerpoint/2010/main">
    <mc:Choice Requires="p14">
      <p:transition spd="slow" p14:dur="2000" advTm="56366"/>
    </mc:Choice>
    <mc:Fallback xmlns="">
      <p:transition spd="slow" advTm="5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0"/>
                </p:tgtEl>
              </p:cMediaNode>
            </p:audio>
          </p:childTnLst>
        </p:cTn>
      </p:par>
    </p:tnLst>
    <p:bldLst>
      <p:bldP spid="5"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sp>
        <p:nvSpPr>
          <p:cNvPr id="4" name="TextBox 3">
            <a:extLst>
              <a:ext uri="{FF2B5EF4-FFF2-40B4-BE49-F238E27FC236}">
                <a16:creationId xmlns:a16="http://schemas.microsoft.com/office/drawing/2014/main" id="{F927F8D9-9D12-DD4E-811C-DFCD78D86285}"/>
              </a:ext>
            </a:extLst>
          </p:cNvPr>
          <p:cNvSpPr txBox="1"/>
          <p:nvPr/>
        </p:nvSpPr>
        <p:spPr>
          <a:xfrm>
            <a:off x="593558" y="1447800"/>
            <a:ext cx="83820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t>Med/</a:t>
            </a:r>
            <a:r>
              <a:rPr lang="en-US" dirty="0" err="1"/>
              <a:t>Avg</a:t>
            </a:r>
            <a:r>
              <a:rPr lang="en-US" dirty="0"/>
              <a:t> lines of code across the corpus: 45/78</a:t>
            </a:r>
          </a:p>
          <a:p>
            <a:pPr marL="342900" indent="-342900">
              <a:buFont typeface="Arial" panose="020B0604020202020204" pitchFamily="34" charset="0"/>
              <a:buChar char="•"/>
            </a:pPr>
            <a:r>
              <a:rPr lang="en-US" dirty="0"/>
              <a:t>Med/</a:t>
            </a:r>
            <a:r>
              <a:rPr lang="en-US" dirty="0" err="1"/>
              <a:t>Avg</a:t>
            </a:r>
            <a:r>
              <a:rPr lang="en-US" dirty="0"/>
              <a:t> IR paths across the corpus: 4/29</a:t>
            </a:r>
          </a:p>
          <a:p>
            <a:pPr marL="342900" indent="-34290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DC08FC11-14A0-5548-B1C3-D951904EE3AF}"/>
              </a:ext>
            </a:extLst>
          </p:cNvPr>
          <p:cNvSpPr txBox="1"/>
          <p:nvPr/>
        </p:nvSpPr>
        <p:spPr>
          <a:xfrm>
            <a:off x="593558" y="2438400"/>
            <a:ext cx="6934200" cy="3416320"/>
          </a:xfrm>
          <a:prstGeom prst="rect">
            <a:avLst/>
          </a:prstGeom>
          <a:noFill/>
        </p:spPr>
        <p:txBody>
          <a:bodyPr wrap="square" rtlCol="0">
            <a:spAutoFit/>
          </a:bodyPr>
          <a:lstStyle/>
          <a:p>
            <a:pPr marL="342900" indent="-342900">
              <a:buFont typeface="Arial" panose="020B0604020202020204" pitchFamily="34" charset="0"/>
              <a:buChar char="•"/>
            </a:pPr>
            <a:r>
              <a:rPr lang="en-US" dirty="0"/>
              <a:t>8 mutation types</a:t>
            </a:r>
          </a:p>
          <a:p>
            <a:pPr marL="800100" lvl="1" indent="-342900">
              <a:buFont typeface="Arial" panose="020B0604020202020204" pitchFamily="34" charset="0"/>
              <a:buChar char="•"/>
            </a:pPr>
            <a:r>
              <a:rPr lang="en-US" dirty="0"/>
              <a:t>3 should never raise an error</a:t>
            </a:r>
          </a:p>
          <a:p>
            <a:pPr marL="800100" lvl="1" indent="-342900">
              <a:buFont typeface="Arial" panose="020B0604020202020204" pitchFamily="34" charset="0"/>
              <a:buChar char="•"/>
            </a:pPr>
            <a:r>
              <a:rPr lang="en-US" dirty="0"/>
              <a:t>5 should sometimes raise an error</a:t>
            </a:r>
          </a:p>
          <a:p>
            <a:pPr marL="342900" indent="-342900">
              <a:buFont typeface="Arial" panose="020B0604020202020204" pitchFamily="34" charset="0"/>
              <a:buChar char="•"/>
            </a:pPr>
            <a:r>
              <a:rPr lang="en-US" dirty="0"/>
              <a:t>Random selection of 50 scripts </a:t>
            </a:r>
          </a:p>
          <a:p>
            <a:pPr marL="342900" indent="-342900">
              <a:buFont typeface="Arial" panose="020B0604020202020204" pitchFamily="34" charset="0"/>
              <a:buChar char="•"/>
            </a:pPr>
            <a:r>
              <a:rPr lang="en-US" dirty="0"/>
              <a:t>Mutate scripts</a:t>
            </a:r>
          </a:p>
          <a:p>
            <a:pPr marL="800100" lvl="1" indent="-342900">
              <a:buFont typeface="Arial" panose="020B0604020202020204" pitchFamily="34" charset="0"/>
              <a:buChar char="•"/>
            </a:pPr>
            <a:r>
              <a:rPr lang="en-US" dirty="0"/>
              <a:t>Sample </a:t>
            </a:r>
            <a:r>
              <a:rPr lang="en-US" dirty="0" err="1"/>
              <a:t>PlanOut</a:t>
            </a:r>
            <a:r>
              <a:rPr lang="en-US" dirty="0"/>
              <a:t> AST point</a:t>
            </a:r>
          </a:p>
          <a:p>
            <a:pPr marL="800100" lvl="1" indent="-342900">
              <a:buFont typeface="Arial" panose="020B0604020202020204" pitchFamily="34" charset="0"/>
              <a:buChar char="•"/>
            </a:pPr>
            <a:r>
              <a:rPr lang="en-US" dirty="0"/>
              <a:t>Sample from eligible mutations</a:t>
            </a:r>
          </a:p>
          <a:p>
            <a:pPr marL="342900" indent="-342900">
              <a:buFont typeface="Arial" panose="020B0604020202020204" pitchFamily="34" charset="0"/>
              <a:buChar char="•"/>
            </a:pPr>
            <a:r>
              <a:rPr lang="en-US" dirty="0"/>
              <a:t>Run </a:t>
            </a:r>
            <a:r>
              <a:rPr lang="en-US" dirty="0" err="1"/>
              <a:t>PlanAlyzer</a:t>
            </a:r>
            <a:endParaRPr lang="en-US" dirty="0"/>
          </a:p>
          <a:p>
            <a:pPr marL="800100" lvl="1" indent="-342900">
              <a:buFont typeface="Arial" panose="020B0604020202020204" pitchFamily="34" charset="0"/>
              <a:buChar char="•"/>
            </a:pPr>
            <a:r>
              <a:rPr lang="en-US" dirty="0"/>
              <a:t>Manually verify output</a:t>
            </a:r>
          </a:p>
        </p:txBody>
      </p:sp>
      <p:sp>
        <p:nvSpPr>
          <p:cNvPr id="7" name="Rectangle 6">
            <a:extLst>
              <a:ext uri="{FF2B5EF4-FFF2-40B4-BE49-F238E27FC236}">
                <a16:creationId xmlns:a16="http://schemas.microsoft.com/office/drawing/2014/main" id="{2E63C005-A6B0-B241-8F77-639EEBD8E0CB}"/>
              </a:ext>
            </a:extLst>
          </p:cNvPr>
          <p:cNvSpPr/>
          <p:nvPr/>
        </p:nvSpPr>
        <p:spPr bwMode="auto">
          <a:xfrm>
            <a:off x="304800" y="1274980"/>
            <a:ext cx="8001000" cy="482102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TextBox 5">
            <a:extLst>
              <a:ext uri="{FF2B5EF4-FFF2-40B4-BE49-F238E27FC236}">
                <a16:creationId xmlns:a16="http://schemas.microsoft.com/office/drawing/2014/main" id="{21B72754-26D9-3041-802A-F8767B7166AB}"/>
              </a:ext>
            </a:extLst>
          </p:cNvPr>
          <p:cNvSpPr txBox="1"/>
          <p:nvPr/>
        </p:nvSpPr>
        <p:spPr>
          <a:xfrm>
            <a:off x="1096879" y="2438400"/>
            <a:ext cx="6446921" cy="2092881"/>
          </a:xfrm>
          <a:prstGeom prst="rect">
            <a:avLst/>
          </a:prstGeom>
          <a:noFill/>
          <a:effectLst>
            <a:glow rad="1130300">
              <a:srgbClr val="FF0000"/>
            </a:glow>
          </a:effectLst>
        </p:spPr>
        <p:txBody>
          <a:bodyPr wrap="square" rtlCol="0">
            <a:spAutoFit/>
          </a:bodyPr>
          <a:lstStyle/>
          <a:p>
            <a:pPr algn="ctr"/>
            <a:r>
              <a:rPr lang="en-US" sz="6500" b="1" dirty="0">
                <a:solidFill>
                  <a:srgbClr val="5A0C0C"/>
                </a:solidFill>
                <a:effectLst>
                  <a:glow rad="228600">
                    <a:srgbClr val="FF0000">
                      <a:alpha val="40000"/>
                    </a:srgbClr>
                  </a:glow>
                  <a:outerShdw blurRad="50800" dist="38100" dir="18900000" algn="bl" rotWithShape="0">
                    <a:prstClr val="black">
                      <a:alpha val="40000"/>
                    </a:prstClr>
                  </a:outerShdw>
                </a:effectLst>
              </a:rPr>
              <a:t>Precision: 92%</a:t>
            </a:r>
          </a:p>
          <a:p>
            <a:pPr algn="ctr"/>
            <a:r>
              <a:rPr lang="en-US" sz="6500" b="1" dirty="0">
                <a:solidFill>
                  <a:srgbClr val="5A0C0C"/>
                </a:solidFill>
                <a:effectLst>
                  <a:glow rad="228600">
                    <a:srgbClr val="FF0000">
                      <a:alpha val="40000"/>
                    </a:srgbClr>
                  </a:glow>
                  <a:outerShdw blurRad="50800" dist="38100" dir="18900000" algn="bl" rotWithShape="0">
                    <a:prstClr val="black">
                      <a:alpha val="40000"/>
                    </a:prstClr>
                  </a:outerShdw>
                </a:effectLst>
              </a:rPr>
              <a:t>Recall: 92%</a:t>
            </a:r>
          </a:p>
        </p:txBody>
      </p:sp>
      <p:pic>
        <p:nvPicPr>
          <p:cNvPr id="8" name="Audio 7">
            <a:hlinkClick r:id="" action="ppaction://media"/>
            <a:extLst>
              <a:ext uri="{FF2B5EF4-FFF2-40B4-BE49-F238E27FC236}">
                <a16:creationId xmlns:a16="http://schemas.microsoft.com/office/drawing/2014/main" id="{2C4D24FC-DB0D-7C4C-AD57-689054B06D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9499433"/>
      </p:ext>
    </p:extLst>
  </p:cSld>
  <p:clrMapOvr>
    <a:masterClrMapping/>
  </p:clrMapOvr>
  <mc:AlternateContent xmlns:mc="http://schemas.openxmlformats.org/markup-compatibility/2006" xmlns:p14="http://schemas.microsoft.com/office/powerpoint/2010/main">
    <mc:Choice Requires="p14">
      <p:transition spd="slow" p14:dur="2000" advTm="6478"/>
    </mc:Choice>
    <mc:Fallback xmlns="">
      <p:transition spd="slow" advTm="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 presetClass="entr" presetSubtype="1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heckerboard(across)">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sp>
        <p:nvSpPr>
          <p:cNvPr id="3" name="Title 1">
            <a:extLst>
              <a:ext uri="{FF2B5EF4-FFF2-40B4-BE49-F238E27FC236}">
                <a16:creationId xmlns:a16="http://schemas.microsoft.com/office/drawing/2014/main" id="{64A30338-2C01-C140-9CE2-90D4B79A858B}"/>
              </a:ext>
            </a:extLst>
          </p:cNvPr>
          <p:cNvSpPr txBox="1">
            <a:spLocks/>
          </p:cNvSpPr>
          <p:nvPr/>
        </p:nvSpPr>
        <p:spPr bwMode="auto">
          <a:xfrm>
            <a:off x="1981200" y="3048000"/>
            <a:ext cx="53340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r>
              <a:rPr lang="en-US" kern="0" dirty="0"/>
              <a:t>Correct identification of contrasts</a:t>
            </a:r>
          </a:p>
        </p:txBody>
      </p:sp>
      <p:pic>
        <p:nvPicPr>
          <p:cNvPr id="5" name="Audio 4">
            <a:hlinkClick r:id="" action="ppaction://media"/>
            <a:extLst>
              <a:ext uri="{FF2B5EF4-FFF2-40B4-BE49-F238E27FC236}">
                <a16:creationId xmlns:a16="http://schemas.microsoft.com/office/drawing/2014/main" id="{544F4428-8F52-5243-B7F7-70FAF2523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21244349"/>
      </p:ext>
    </p:extLst>
  </p:cSld>
  <p:clrMapOvr>
    <a:masterClrMapping/>
  </p:clrMapOvr>
  <mc:AlternateContent xmlns:mc="http://schemas.openxmlformats.org/markup-compatibility/2006" xmlns:p14="http://schemas.microsoft.com/office/powerpoint/2010/main">
    <mc:Choice Requires="p14">
      <p:transition spd="slow" p14:dur="2000" advTm="8594"/>
    </mc:Choice>
    <mc:Fallback xmlns="">
      <p:transition spd="slow" advTm="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sp>
        <p:nvSpPr>
          <p:cNvPr id="5" name="TextBox 4">
            <a:extLst>
              <a:ext uri="{FF2B5EF4-FFF2-40B4-BE49-F238E27FC236}">
                <a16:creationId xmlns:a16="http://schemas.microsoft.com/office/drawing/2014/main" id="{C3CA95A6-B6E4-1D45-90F0-9A6E5C1E7955}"/>
              </a:ext>
            </a:extLst>
          </p:cNvPr>
          <p:cNvSpPr txBox="1"/>
          <p:nvPr/>
        </p:nvSpPr>
        <p:spPr>
          <a:xfrm>
            <a:off x="609600" y="2057400"/>
            <a:ext cx="7864642" cy="3046988"/>
          </a:xfrm>
          <a:prstGeom prst="rect">
            <a:avLst/>
          </a:prstGeom>
          <a:noFill/>
        </p:spPr>
        <p:txBody>
          <a:bodyPr wrap="square" rtlCol="0">
            <a:spAutoFit/>
          </a:bodyPr>
          <a:lstStyle/>
          <a:p>
            <a:pPr marL="342900" indent="-342900">
              <a:buFont typeface="Arial" panose="020B0604020202020204" pitchFamily="34" charset="0"/>
              <a:buChar char="•"/>
            </a:pPr>
            <a:r>
              <a:rPr lang="en-US" dirty="0"/>
              <a:t>95 experiments matched to gold-standard contrasts</a:t>
            </a:r>
          </a:p>
          <a:p>
            <a:pPr marL="342900" indent="-342900">
              <a:buFont typeface="Arial" panose="020B0604020202020204" pitchFamily="34" charset="0"/>
              <a:buChar char="•"/>
            </a:pPr>
            <a:r>
              <a:rPr lang="en-US" dirty="0"/>
              <a:t>Manually verified output:</a:t>
            </a:r>
          </a:p>
          <a:p>
            <a:pPr marL="800100" lvl="1" indent="-342900">
              <a:buFont typeface="Arial" panose="020B0604020202020204" pitchFamily="34" charset="0"/>
              <a:buChar char="•"/>
            </a:pPr>
            <a:r>
              <a:rPr lang="en-US" dirty="0"/>
              <a:t>Equivalent contrasts for 82% (78)</a:t>
            </a:r>
          </a:p>
          <a:p>
            <a:pPr marL="800100" lvl="1" indent="-342900">
              <a:buFont typeface="Arial" panose="020B0604020202020204" pitchFamily="34" charset="0"/>
              <a:buChar char="•"/>
            </a:pPr>
            <a:r>
              <a:rPr lang="en-US" dirty="0"/>
              <a:t>Remaining 17:</a:t>
            </a:r>
          </a:p>
          <a:p>
            <a:pPr marL="1257300" lvl="2" indent="-342900">
              <a:buFont typeface="Arial" panose="020B0604020202020204" pitchFamily="34" charset="0"/>
              <a:buChar char="•"/>
            </a:pPr>
            <a:r>
              <a:rPr lang="en-US" dirty="0"/>
              <a:t>14 involved marginalization (acceptable)</a:t>
            </a:r>
          </a:p>
          <a:p>
            <a:pPr marL="1257300" lvl="2" indent="-342900">
              <a:buFont typeface="Arial" panose="020B0604020202020204" pitchFamily="34" charset="0"/>
              <a:buChar char="•"/>
            </a:pPr>
            <a:r>
              <a:rPr lang="en-US" dirty="0"/>
              <a:t>3 had </a:t>
            </a:r>
            <a:r>
              <a:rPr lang="en-US" dirty="0" err="1"/>
              <a:t>unparsable</a:t>
            </a:r>
            <a:r>
              <a:rPr lang="en-US" dirty="0"/>
              <a:t> gold-standard contrasts</a:t>
            </a:r>
          </a:p>
          <a:p>
            <a:pPr marL="342900" indent="-342900">
              <a:buFont typeface="Arial" panose="020B0604020202020204" pitchFamily="34" charset="0"/>
              <a:buChar char="•"/>
            </a:pPr>
            <a:endParaRPr lang="en-US" dirty="0"/>
          </a:p>
        </p:txBody>
      </p:sp>
      <p:pic>
        <p:nvPicPr>
          <p:cNvPr id="7" name="Audio 6">
            <a:hlinkClick r:id="" action="ppaction://media"/>
            <a:extLst>
              <a:ext uri="{FF2B5EF4-FFF2-40B4-BE49-F238E27FC236}">
                <a16:creationId xmlns:a16="http://schemas.microsoft.com/office/drawing/2014/main" id="{3C4B22C7-CBA5-A545-945B-3B808668FA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334534836"/>
      </p:ext>
    </p:extLst>
  </p:cSld>
  <p:clrMapOvr>
    <a:masterClrMapping/>
  </p:clrMapOvr>
  <mc:AlternateContent xmlns:mc="http://schemas.openxmlformats.org/markup-compatibility/2006" xmlns:p14="http://schemas.microsoft.com/office/powerpoint/2010/main">
    <mc:Choice Requires="p14">
      <p:transition spd="slow" p14:dur="2000" advTm="24559"/>
    </mc:Choice>
    <mc:Fallback xmlns="">
      <p:transition spd="slow" advTm="2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5" grpId="0" uiExpand="1"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8B26-678E-8A40-A2BE-466224BD5C7B}"/>
              </a:ext>
            </a:extLst>
          </p:cNvPr>
          <p:cNvSpPr>
            <a:spLocks noGrp="1"/>
          </p:cNvSpPr>
          <p:nvPr>
            <p:ph type="title"/>
          </p:nvPr>
        </p:nvSpPr>
        <p:spPr/>
        <p:txBody>
          <a:bodyPr/>
          <a:lstStyle/>
          <a:p>
            <a:r>
              <a:rPr lang="en-US" dirty="0"/>
              <a:t>Concluding remarks</a:t>
            </a:r>
          </a:p>
        </p:txBody>
      </p:sp>
      <p:sp>
        <p:nvSpPr>
          <p:cNvPr id="3" name="Content Placeholder 2">
            <a:extLst>
              <a:ext uri="{FF2B5EF4-FFF2-40B4-BE49-F238E27FC236}">
                <a16:creationId xmlns:a16="http://schemas.microsoft.com/office/drawing/2014/main" id="{46463D01-F250-F342-84F4-DE1829175715}"/>
              </a:ext>
            </a:extLst>
          </p:cNvPr>
          <p:cNvSpPr>
            <a:spLocks noGrp="1"/>
          </p:cNvSpPr>
          <p:nvPr>
            <p:ph idx="1"/>
          </p:nvPr>
        </p:nvSpPr>
        <p:spPr>
          <a:xfrm>
            <a:off x="381000" y="1371600"/>
            <a:ext cx="8153400" cy="762000"/>
          </a:xfrm>
        </p:spPr>
        <p:txBody>
          <a:bodyPr/>
          <a:lstStyle/>
          <a:p>
            <a:pPr marL="0" indent="0">
              <a:buNone/>
            </a:pPr>
            <a:r>
              <a:rPr lang="en-US" dirty="0"/>
              <a:t>Does work in this area pose an existential threat to civil liberties?</a:t>
            </a:r>
          </a:p>
        </p:txBody>
      </p:sp>
      <p:pic>
        <p:nvPicPr>
          <p:cNvPr id="8" name="Picture 7">
            <a:extLst>
              <a:ext uri="{FF2B5EF4-FFF2-40B4-BE49-F238E27FC236}">
                <a16:creationId xmlns:a16="http://schemas.microsoft.com/office/drawing/2014/main" id="{FDF94F57-BA65-644B-A891-2D1404B2AEAC}"/>
              </a:ext>
            </a:extLst>
          </p:cNvPr>
          <p:cNvPicPr>
            <a:picLocks noChangeAspect="1"/>
          </p:cNvPicPr>
          <p:nvPr/>
        </p:nvPicPr>
        <p:blipFill>
          <a:blip r:embed="rId6"/>
          <a:stretch>
            <a:fillRect/>
          </a:stretch>
        </p:blipFill>
        <p:spPr>
          <a:xfrm>
            <a:off x="18738" y="2784564"/>
            <a:ext cx="9144000" cy="3140715"/>
          </a:xfrm>
          <a:prstGeom prst="rect">
            <a:avLst/>
          </a:prstGeom>
        </p:spPr>
      </p:pic>
      <p:pic>
        <p:nvPicPr>
          <p:cNvPr id="10" name="Picture 9">
            <a:extLst>
              <a:ext uri="{FF2B5EF4-FFF2-40B4-BE49-F238E27FC236}">
                <a16:creationId xmlns:a16="http://schemas.microsoft.com/office/drawing/2014/main" id="{A6D1C9E9-16BD-5349-96A3-68802FFFA692}"/>
              </a:ext>
            </a:extLst>
          </p:cNvPr>
          <p:cNvPicPr>
            <a:picLocks noChangeAspect="1"/>
          </p:cNvPicPr>
          <p:nvPr/>
        </p:nvPicPr>
        <p:blipFill>
          <a:blip r:embed="rId7"/>
          <a:stretch>
            <a:fillRect/>
          </a:stretch>
        </p:blipFill>
        <p:spPr>
          <a:xfrm>
            <a:off x="7408889" y="2895600"/>
            <a:ext cx="1193800" cy="1193800"/>
          </a:xfrm>
          <a:prstGeom prst="rect">
            <a:avLst/>
          </a:prstGeom>
        </p:spPr>
      </p:pic>
      <p:pic>
        <p:nvPicPr>
          <p:cNvPr id="11" name="Audio 10">
            <a:hlinkClick r:id="" action="ppaction://media"/>
            <a:extLst>
              <a:ext uri="{FF2B5EF4-FFF2-40B4-BE49-F238E27FC236}">
                <a16:creationId xmlns:a16="http://schemas.microsoft.com/office/drawing/2014/main" id="{5BAB11CF-9E2B-1E49-AEEF-73A0231AE63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985741761"/>
      </p:ext>
    </p:extLst>
  </p:cSld>
  <p:clrMapOvr>
    <a:masterClrMapping/>
  </p:clrMapOvr>
  <mc:AlternateContent xmlns:mc="http://schemas.openxmlformats.org/markup-compatibility/2006" xmlns:p14="http://schemas.microsoft.com/office/powerpoint/2010/main">
    <mc:Choice Requires="p14">
      <p:transition spd="slow" p14:dur="2000" advTm="46259"/>
    </mc:Choice>
    <mc:Fallback xmlns="">
      <p:transition spd="slow" advTm="4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8B26-678E-8A40-A2BE-466224BD5C7B}"/>
              </a:ext>
            </a:extLst>
          </p:cNvPr>
          <p:cNvSpPr>
            <a:spLocks noGrp="1"/>
          </p:cNvSpPr>
          <p:nvPr>
            <p:ph type="title"/>
          </p:nvPr>
        </p:nvSpPr>
        <p:spPr/>
        <p:txBody>
          <a:bodyPr/>
          <a:lstStyle/>
          <a:p>
            <a:r>
              <a:rPr lang="en-US" dirty="0"/>
              <a:t>A Call to Action</a:t>
            </a:r>
          </a:p>
        </p:txBody>
      </p:sp>
      <p:sp>
        <p:nvSpPr>
          <p:cNvPr id="3" name="Content Placeholder 2">
            <a:extLst>
              <a:ext uri="{FF2B5EF4-FFF2-40B4-BE49-F238E27FC236}">
                <a16:creationId xmlns:a16="http://schemas.microsoft.com/office/drawing/2014/main" id="{46463D01-F250-F342-84F4-DE1829175715}"/>
              </a:ext>
            </a:extLst>
          </p:cNvPr>
          <p:cNvSpPr>
            <a:spLocks noGrp="1"/>
          </p:cNvSpPr>
          <p:nvPr>
            <p:ph idx="1"/>
          </p:nvPr>
        </p:nvSpPr>
        <p:spPr>
          <a:xfrm>
            <a:off x="381000" y="1371600"/>
            <a:ext cx="8153400" cy="3124200"/>
          </a:xfrm>
        </p:spPr>
        <p:txBody>
          <a:bodyPr/>
          <a:lstStyle/>
          <a:p>
            <a:pPr marL="0" indent="0">
              <a:buNone/>
            </a:pPr>
            <a:r>
              <a:rPr lang="en-US" dirty="0"/>
              <a:t>I am graduating.</a:t>
            </a:r>
          </a:p>
          <a:p>
            <a:pPr marL="0" indent="0">
              <a:buNone/>
            </a:pPr>
            <a:endParaRPr lang="en-US" dirty="0"/>
          </a:p>
          <a:p>
            <a:pPr marL="0" indent="0">
              <a:buNone/>
            </a:pPr>
            <a:r>
              <a:rPr lang="en-US" dirty="0"/>
              <a:t>I believe this area is important and deserves the care and respect of people across many disciplines. </a:t>
            </a:r>
          </a:p>
          <a:p>
            <a:pPr marL="0" indent="0">
              <a:buNone/>
            </a:pPr>
            <a:endParaRPr lang="en-US" dirty="0"/>
          </a:p>
          <a:p>
            <a:pPr marL="0" indent="0">
              <a:buNone/>
            </a:pPr>
            <a:r>
              <a:rPr lang="en-US" dirty="0"/>
              <a:t>Given my uncertain future, continuing to work in this area may not be possible for me personally.</a:t>
            </a:r>
          </a:p>
        </p:txBody>
      </p:sp>
      <p:pic>
        <p:nvPicPr>
          <p:cNvPr id="11" name="Audio 10">
            <a:hlinkClick r:id="" action="ppaction://media"/>
            <a:extLst>
              <a:ext uri="{FF2B5EF4-FFF2-40B4-BE49-F238E27FC236}">
                <a16:creationId xmlns:a16="http://schemas.microsoft.com/office/drawing/2014/main" id="{5BAB11CF-9E2B-1E49-AEEF-73A0231AE6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pic>
        <p:nvPicPr>
          <p:cNvPr id="7" name="Picture 2" descr="Image result for uncle sam you're in the army now">
            <a:extLst>
              <a:ext uri="{FF2B5EF4-FFF2-40B4-BE49-F238E27FC236}">
                <a16:creationId xmlns:a16="http://schemas.microsoft.com/office/drawing/2014/main" id="{63D468D2-E9BA-DB46-85A3-E7BBAC3B19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600" y="901284"/>
            <a:ext cx="6883400" cy="5067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4197589"/>
      </p:ext>
    </p:extLst>
  </p:cSld>
  <p:clrMapOvr>
    <a:masterClrMapping/>
  </p:clrMapOvr>
  <mc:AlternateContent xmlns:mc="http://schemas.openxmlformats.org/markup-compatibility/2006" xmlns:p14="http://schemas.microsoft.com/office/powerpoint/2010/main">
    <mc:Choice Requires="p14">
      <p:transition spd="slow" p14:dur="2000" advTm="36431"/>
    </mc:Choice>
    <mc:Fallback xmlns="">
      <p:transition spd="slow" advTm="3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617-517B-3D4F-A880-D8EA6A73E6B7}"/>
              </a:ext>
            </a:extLst>
          </p:cNvPr>
          <p:cNvSpPr>
            <a:spLocks noGrp="1"/>
          </p:cNvSpPr>
          <p:nvPr>
            <p:ph type="title"/>
          </p:nvPr>
        </p:nvSpPr>
        <p:spPr>
          <a:xfrm>
            <a:off x="1981200" y="2286000"/>
            <a:ext cx="5334000" cy="1828800"/>
          </a:xfrm>
        </p:spPr>
        <p:txBody>
          <a:bodyPr/>
          <a:lstStyle/>
          <a:p>
            <a:pPr algn="ctr"/>
            <a:r>
              <a:rPr lang="en-US" dirty="0"/>
              <a:t>Congratulations!</a:t>
            </a:r>
            <a:br>
              <a:rPr lang="en-US" dirty="0"/>
            </a:br>
            <a:br>
              <a:rPr lang="en-US" dirty="0"/>
            </a:br>
            <a:r>
              <a:rPr lang="en-US" dirty="0"/>
              <a:t>An A/B test on the web is a simple online experiment!</a:t>
            </a:r>
          </a:p>
        </p:txBody>
      </p:sp>
    </p:spTree>
    <p:extLst>
      <p:ext uri="{BB962C8B-B14F-4D97-AF65-F5344CB8AC3E}">
        <p14:creationId xmlns:p14="http://schemas.microsoft.com/office/powerpoint/2010/main" val="3887093745"/>
      </p:ext>
    </p:extLst>
  </p:cSld>
  <p:clrMapOvr>
    <a:masterClrMapping/>
  </p:clrMapOvr>
  <mc:AlternateContent xmlns:mc="http://schemas.openxmlformats.org/markup-compatibility/2006" xmlns:p14="http://schemas.microsoft.com/office/powerpoint/2010/main">
    <mc:Choice Requires="p14">
      <p:transition spd="slow" p14:dur="2000" advTm="5100"/>
    </mc:Choice>
    <mc:Fallback xmlns="">
      <p:transition spd="slow" advTm="51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8B26-678E-8A40-A2BE-466224BD5C7B}"/>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46463D01-F250-F342-84F4-DE1829175715}"/>
              </a:ext>
            </a:extLst>
          </p:cNvPr>
          <p:cNvSpPr>
            <a:spLocks noGrp="1"/>
          </p:cNvSpPr>
          <p:nvPr>
            <p:ph idx="1"/>
          </p:nvPr>
        </p:nvSpPr>
        <p:spPr/>
        <p:txBody>
          <a:bodyPr/>
          <a:lstStyle/>
          <a:p>
            <a:r>
              <a:rPr lang="en-US" dirty="0"/>
              <a:t>My collaborators and their support over the years</a:t>
            </a:r>
          </a:p>
          <a:p>
            <a:r>
              <a:rPr lang="en-US" dirty="0" err="1"/>
              <a:t>Labmates</a:t>
            </a:r>
            <a:r>
              <a:rPr lang="en-US" dirty="0"/>
              <a:t> over the years</a:t>
            </a:r>
          </a:p>
          <a:p>
            <a:r>
              <a:rPr lang="en-US" dirty="0"/>
              <a:t>Reviewers</a:t>
            </a:r>
          </a:p>
          <a:p>
            <a:endParaRPr lang="en-US" dirty="0"/>
          </a:p>
          <a:p>
            <a:pPr marL="0" indent="0">
              <a:buNone/>
            </a:pPr>
            <a:r>
              <a:rPr lang="en-US" dirty="0"/>
              <a:t>Takeaway:</a:t>
            </a:r>
          </a:p>
          <a:p>
            <a:pPr marL="0" indent="0">
              <a:buNone/>
            </a:pPr>
            <a:r>
              <a:rPr lang="en-US" i="1" dirty="0" err="1"/>
              <a:t>PlanAlyzer</a:t>
            </a:r>
            <a:r>
              <a:rPr lang="en-US" i="1" dirty="0"/>
              <a:t> uses static program analysis to diagnose well-known threats to internal validity of programmatically defined online field experiments, and generates contrasts and conditioning sets for the subset of between-subjects experiments that can be analyzed using ATE and CATE.</a:t>
            </a:r>
          </a:p>
        </p:txBody>
      </p:sp>
      <p:pic>
        <p:nvPicPr>
          <p:cNvPr id="5" name="Audio 4">
            <a:hlinkClick r:id="" action="ppaction://media"/>
            <a:extLst>
              <a:ext uri="{FF2B5EF4-FFF2-40B4-BE49-F238E27FC236}">
                <a16:creationId xmlns:a16="http://schemas.microsoft.com/office/drawing/2014/main" id="{22E36FA7-CF2C-9947-9A12-C7D3904F93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35978316"/>
      </p:ext>
    </p:extLst>
  </p:cSld>
  <p:clrMapOvr>
    <a:masterClrMapping/>
  </p:clrMapOvr>
  <mc:AlternateContent xmlns:mc="http://schemas.openxmlformats.org/markup-compatibility/2006" xmlns:p14="http://schemas.microsoft.com/office/powerpoint/2010/main">
    <mc:Choice Requires="p14">
      <p:transition spd="slow" p14:dur="2000" advTm="17548"/>
    </mc:Choice>
    <mc:Fallback xmlns="">
      <p:transition spd="slow" advTm="1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pic>
        <p:nvPicPr>
          <p:cNvPr id="8" name="Picture 7">
            <a:extLst>
              <a:ext uri="{FF2B5EF4-FFF2-40B4-BE49-F238E27FC236}">
                <a16:creationId xmlns:a16="http://schemas.microsoft.com/office/drawing/2014/main" id="{5A2FAE41-6B99-7241-9530-BCAE324D64D2}"/>
              </a:ext>
            </a:extLst>
          </p:cNvPr>
          <p:cNvPicPr>
            <a:picLocks noChangeAspect="1"/>
          </p:cNvPicPr>
          <p:nvPr/>
        </p:nvPicPr>
        <p:blipFill>
          <a:blip r:embed="rId2"/>
          <a:stretch>
            <a:fillRect/>
          </a:stretch>
        </p:blipFill>
        <p:spPr>
          <a:xfrm>
            <a:off x="1371600" y="1274980"/>
            <a:ext cx="6705600" cy="4821020"/>
          </a:xfrm>
          <a:prstGeom prst="rect">
            <a:avLst/>
          </a:prstGeom>
        </p:spPr>
      </p:pic>
      <p:sp>
        <p:nvSpPr>
          <p:cNvPr id="4" name="Rectangle 3">
            <a:extLst>
              <a:ext uri="{FF2B5EF4-FFF2-40B4-BE49-F238E27FC236}">
                <a16:creationId xmlns:a16="http://schemas.microsoft.com/office/drawing/2014/main" id="{DE3E112E-0E87-384B-AFA4-E052DFDC6E6C}"/>
              </a:ext>
            </a:extLst>
          </p:cNvPr>
          <p:cNvSpPr/>
          <p:nvPr/>
        </p:nvSpPr>
        <p:spPr bwMode="auto">
          <a:xfrm>
            <a:off x="990600" y="1981200"/>
            <a:ext cx="7162800" cy="182880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Rectangle 5">
            <a:extLst>
              <a:ext uri="{FF2B5EF4-FFF2-40B4-BE49-F238E27FC236}">
                <a16:creationId xmlns:a16="http://schemas.microsoft.com/office/drawing/2014/main" id="{D93B6A44-7985-6E4B-81DA-9990C127C74B}"/>
              </a:ext>
            </a:extLst>
          </p:cNvPr>
          <p:cNvSpPr/>
          <p:nvPr/>
        </p:nvSpPr>
        <p:spPr bwMode="auto">
          <a:xfrm>
            <a:off x="1219200" y="4724400"/>
            <a:ext cx="7162800" cy="1371600"/>
          </a:xfrm>
          <a:prstGeom prst="rect">
            <a:avLst/>
          </a:prstGeom>
          <a:solidFill>
            <a:schemeClr val="bg1">
              <a:alpha val="7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TextBox 6">
            <a:extLst>
              <a:ext uri="{FF2B5EF4-FFF2-40B4-BE49-F238E27FC236}">
                <a16:creationId xmlns:a16="http://schemas.microsoft.com/office/drawing/2014/main" id="{258F0BCC-275D-EA43-98D5-9A0C634F284C}"/>
              </a:ext>
            </a:extLst>
          </p:cNvPr>
          <p:cNvSpPr txBox="1"/>
          <p:nvPr/>
        </p:nvSpPr>
        <p:spPr>
          <a:xfrm>
            <a:off x="1219200" y="2054274"/>
            <a:ext cx="6956386" cy="1323439"/>
          </a:xfrm>
          <a:prstGeom prst="rect">
            <a:avLst/>
          </a:prstGeom>
          <a:noFill/>
          <a:effectLst>
            <a:glow rad="1130300">
              <a:srgbClr val="FF0000"/>
            </a:glow>
          </a:effectLst>
        </p:spPr>
        <p:txBody>
          <a:bodyPr wrap="square" rtlCol="0">
            <a:spAutoFit/>
          </a:bodyPr>
          <a:lstStyle/>
          <a:p>
            <a:pPr algn="ctr"/>
            <a:r>
              <a:rPr lang="en-US" sz="4000" b="1" dirty="0">
                <a:solidFill>
                  <a:srgbClr val="5A0C0C"/>
                </a:solidFill>
                <a:effectLst>
                  <a:glow rad="228600">
                    <a:srgbClr val="FF0000">
                      <a:alpha val="40000"/>
                    </a:srgbClr>
                  </a:glow>
                  <a:outerShdw blurRad="50800" dist="38100" dir="18900000" algn="bl" rotWithShape="0">
                    <a:prstClr val="black">
                      <a:alpha val="40000"/>
                    </a:prstClr>
                  </a:outerShdw>
                </a:effectLst>
              </a:rPr>
              <a:t>Threat 1: Recording non-random treatments</a:t>
            </a:r>
          </a:p>
        </p:txBody>
      </p:sp>
      <p:sp>
        <p:nvSpPr>
          <p:cNvPr id="9" name="TextBox 8">
            <a:extLst>
              <a:ext uri="{FF2B5EF4-FFF2-40B4-BE49-F238E27FC236}">
                <a16:creationId xmlns:a16="http://schemas.microsoft.com/office/drawing/2014/main" id="{1AE171F3-A6D1-4B45-873D-D5FF283C2E4E}"/>
              </a:ext>
            </a:extLst>
          </p:cNvPr>
          <p:cNvSpPr txBox="1"/>
          <p:nvPr/>
        </p:nvSpPr>
        <p:spPr>
          <a:xfrm>
            <a:off x="838200" y="4724400"/>
            <a:ext cx="8001000" cy="1077218"/>
          </a:xfrm>
          <a:prstGeom prst="rect">
            <a:avLst/>
          </a:prstGeom>
          <a:noFill/>
          <a:effectLst/>
        </p:spPr>
        <p:txBody>
          <a:bodyPr wrap="square" rtlCol="0">
            <a:spAutoFit/>
          </a:bodyPr>
          <a:lstStyle/>
          <a:p>
            <a:pPr algn="ctr"/>
            <a:r>
              <a:rPr lang="en-US" sz="4000" b="1" dirty="0">
                <a:solidFill>
                  <a:srgbClr val="5A0C0C"/>
                </a:solidFill>
                <a:effectLst/>
              </a:rPr>
              <a:t>Technically incorrect.</a:t>
            </a:r>
          </a:p>
          <a:p>
            <a:pPr algn="ctr"/>
            <a:r>
              <a:rPr lang="en-US" b="1" dirty="0">
                <a:solidFill>
                  <a:srgbClr val="5A0C0C"/>
                </a:solidFill>
                <a:effectLst/>
              </a:rPr>
              <a:t>(but these manifestations are not that interesting)</a:t>
            </a:r>
          </a:p>
        </p:txBody>
      </p:sp>
      <p:sp>
        <p:nvSpPr>
          <p:cNvPr id="10" name="Explosion 2 9">
            <a:extLst>
              <a:ext uri="{FF2B5EF4-FFF2-40B4-BE49-F238E27FC236}">
                <a16:creationId xmlns:a16="http://schemas.microsoft.com/office/drawing/2014/main" id="{499FE507-C59C-6740-AD0D-B642CE8E9F42}"/>
              </a:ext>
            </a:extLst>
          </p:cNvPr>
          <p:cNvSpPr/>
          <p:nvPr/>
        </p:nvSpPr>
        <p:spPr bwMode="auto">
          <a:xfrm>
            <a:off x="4685458" y="2361146"/>
            <a:ext cx="4925638" cy="3470768"/>
          </a:xfrm>
          <a:prstGeom prst="irregularSeal2">
            <a:avLst/>
          </a:prstGeom>
          <a:solidFill>
            <a:srgbClr val="FF7C8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Geneva" charset="0"/>
                <a:ea typeface="ＭＳ Ｐゴシック" charset="0"/>
              </a:rPr>
              <a:t>e.g., single user tests are not significant</a:t>
            </a:r>
          </a:p>
        </p:txBody>
      </p:sp>
      <p:sp>
        <p:nvSpPr>
          <p:cNvPr id="11" name="Oval 10">
            <a:extLst>
              <a:ext uri="{FF2B5EF4-FFF2-40B4-BE49-F238E27FC236}">
                <a16:creationId xmlns:a16="http://schemas.microsoft.com/office/drawing/2014/main" id="{24999310-2330-8746-836D-78DCCDEBAE59}"/>
              </a:ext>
            </a:extLst>
          </p:cNvPr>
          <p:cNvSpPr/>
          <p:nvPr/>
        </p:nvSpPr>
        <p:spPr bwMode="auto">
          <a:xfrm>
            <a:off x="1551362" y="3941980"/>
            <a:ext cx="1725238" cy="370097"/>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Tree>
    <p:extLst>
      <p:ext uri="{BB962C8B-B14F-4D97-AF65-F5344CB8AC3E}">
        <p14:creationId xmlns:p14="http://schemas.microsoft.com/office/powerpoint/2010/main" val="41334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pic>
        <p:nvPicPr>
          <p:cNvPr id="8" name="Picture 7">
            <a:extLst>
              <a:ext uri="{FF2B5EF4-FFF2-40B4-BE49-F238E27FC236}">
                <a16:creationId xmlns:a16="http://schemas.microsoft.com/office/drawing/2014/main" id="{5A2FAE41-6B99-7241-9530-BCAE324D64D2}"/>
              </a:ext>
            </a:extLst>
          </p:cNvPr>
          <p:cNvPicPr>
            <a:picLocks noChangeAspect="1"/>
          </p:cNvPicPr>
          <p:nvPr/>
        </p:nvPicPr>
        <p:blipFill>
          <a:blip r:embed="rId2"/>
          <a:stretch>
            <a:fillRect/>
          </a:stretch>
        </p:blipFill>
        <p:spPr>
          <a:xfrm>
            <a:off x="1371600" y="1274980"/>
            <a:ext cx="6705600" cy="4821020"/>
          </a:xfrm>
          <a:prstGeom prst="rect">
            <a:avLst/>
          </a:prstGeom>
        </p:spPr>
      </p:pic>
      <p:sp>
        <p:nvSpPr>
          <p:cNvPr id="4" name="Rectangle 3">
            <a:extLst>
              <a:ext uri="{FF2B5EF4-FFF2-40B4-BE49-F238E27FC236}">
                <a16:creationId xmlns:a16="http://schemas.microsoft.com/office/drawing/2014/main" id="{DE3E112E-0E87-384B-AFA4-E052DFDC6E6C}"/>
              </a:ext>
            </a:extLst>
          </p:cNvPr>
          <p:cNvSpPr/>
          <p:nvPr/>
        </p:nvSpPr>
        <p:spPr bwMode="auto">
          <a:xfrm>
            <a:off x="990600" y="1274980"/>
            <a:ext cx="7162800" cy="162062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Rectangle 5">
            <a:extLst>
              <a:ext uri="{FF2B5EF4-FFF2-40B4-BE49-F238E27FC236}">
                <a16:creationId xmlns:a16="http://schemas.microsoft.com/office/drawing/2014/main" id="{D93B6A44-7985-6E4B-81DA-9990C127C74B}"/>
              </a:ext>
            </a:extLst>
          </p:cNvPr>
          <p:cNvSpPr/>
          <p:nvPr/>
        </p:nvSpPr>
        <p:spPr bwMode="auto">
          <a:xfrm>
            <a:off x="1219200" y="3810000"/>
            <a:ext cx="7162800" cy="2286000"/>
          </a:xfrm>
          <a:prstGeom prst="rect">
            <a:avLst/>
          </a:prstGeom>
          <a:solidFill>
            <a:schemeClr val="bg1">
              <a:alpha val="7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TextBox 6">
            <a:extLst>
              <a:ext uri="{FF2B5EF4-FFF2-40B4-BE49-F238E27FC236}">
                <a16:creationId xmlns:a16="http://schemas.microsoft.com/office/drawing/2014/main" id="{258F0BCC-275D-EA43-98D5-9A0C634F284C}"/>
              </a:ext>
            </a:extLst>
          </p:cNvPr>
          <p:cNvSpPr txBox="1"/>
          <p:nvPr/>
        </p:nvSpPr>
        <p:spPr>
          <a:xfrm>
            <a:off x="1394552" y="1572161"/>
            <a:ext cx="6956386" cy="1323439"/>
          </a:xfrm>
          <a:prstGeom prst="rect">
            <a:avLst/>
          </a:prstGeom>
          <a:noFill/>
          <a:effectLst>
            <a:glow rad="1130300">
              <a:srgbClr val="FF0000"/>
            </a:glow>
          </a:effectLst>
        </p:spPr>
        <p:txBody>
          <a:bodyPr wrap="square" rtlCol="0">
            <a:spAutoFit/>
          </a:bodyPr>
          <a:lstStyle/>
          <a:p>
            <a:pPr algn="ctr"/>
            <a:r>
              <a:rPr lang="en-US" sz="4000" b="1" dirty="0">
                <a:solidFill>
                  <a:srgbClr val="5A0C0C"/>
                </a:solidFill>
                <a:effectLst>
                  <a:glow rad="228600">
                    <a:srgbClr val="FF0000">
                      <a:alpha val="40000"/>
                    </a:srgbClr>
                  </a:glow>
                  <a:outerShdw blurRad="50800" dist="38100" dir="18900000" algn="bl" rotWithShape="0">
                    <a:prstClr val="black">
                      <a:alpha val="40000"/>
                    </a:prstClr>
                  </a:outerShdw>
                </a:effectLst>
              </a:rPr>
              <a:t>Threat 2: Not recording values conditioned on</a:t>
            </a:r>
          </a:p>
        </p:txBody>
      </p:sp>
      <p:sp>
        <p:nvSpPr>
          <p:cNvPr id="9" name="TextBox 8">
            <a:extLst>
              <a:ext uri="{FF2B5EF4-FFF2-40B4-BE49-F238E27FC236}">
                <a16:creationId xmlns:a16="http://schemas.microsoft.com/office/drawing/2014/main" id="{1AE171F3-A6D1-4B45-873D-D5FF283C2E4E}"/>
              </a:ext>
            </a:extLst>
          </p:cNvPr>
          <p:cNvSpPr txBox="1"/>
          <p:nvPr/>
        </p:nvSpPr>
        <p:spPr>
          <a:xfrm>
            <a:off x="990600" y="4485382"/>
            <a:ext cx="8001000" cy="1077218"/>
          </a:xfrm>
          <a:prstGeom prst="rect">
            <a:avLst/>
          </a:prstGeom>
          <a:noFill/>
          <a:effectLst/>
        </p:spPr>
        <p:txBody>
          <a:bodyPr wrap="square" rtlCol="0">
            <a:spAutoFit/>
          </a:bodyPr>
          <a:lstStyle/>
          <a:p>
            <a:pPr algn="ctr"/>
            <a:r>
              <a:rPr lang="en-US" sz="4000" b="1" dirty="0">
                <a:solidFill>
                  <a:srgbClr val="5A0C0C"/>
                </a:solidFill>
                <a:effectLst/>
              </a:rPr>
              <a:t>Technically incorrect.</a:t>
            </a:r>
          </a:p>
          <a:p>
            <a:pPr algn="ctr"/>
            <a:r>
              <a:rPr lang="en-US" b="1" dirty="0">
                <a:solidFill>
                  <a:srgbClr val="5A0C0C"/>
                </a:solidFill>
                <a:effectLst/>
              </a:rPr>
              <a:t>(but these manifestations are not that interesting)</a:t>
            </a:r>
          </a:p>
        </p:txBody>
      </p:sp>
      <p:sp>
        <p:nvSpPr>
          <p:cNvPr id="11" name="Oval 10">
            <a:extLst>
              <a:ext uri="{FF2B5EF4-FFF2-40B4-BE49-F238E27FC236}">
                <a16:creationId xmlns:a16="http://schemas.microsoft.com/office/drawing/2014/main" id="{24999310-2330-8746-836D-78DCCDEBAE59}"/>
              </a:ext>
            </a:extLst>
          </p:cNvPr>
          <p:cNvSpPr/>
          <p:nvPr/>
        </p:nvSpPr>
        <p:spPr bwMode="auto">
          <a:xfrm>
            <a:off x="1300908" y="3268656"/>
            <a:ext cx="1725238" cy="370097"/>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Tree>
    <p:extLst>
      <p:ext uri="{BB962C8B-B14F-4D97-AF65-F5344CB8AC3E}">
        <p14:creationId xmlns:p14="http://schemas.microsoft.com/office/powerpoint/2010/main" val="367257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pic>
        <p:nvPicPr>
          <p:cNvPr id="8" name="Picture 7">
            <a:extLst>
              <a:ext uri="{FF2B5EF4-FFF2-40B4-BE49-F238E27FC236}">
                <a16:creationId xmlns:a16="http://schemas.microsoft.com/office/drawing/2014/main" id="{5A2FAE41-6B99-7241-9530-BCAE324D64D2}"/>
              </a:ext>
            </a:extLst>
          </p:cNvPr>
          <p:cNvPicPr>
            <a:picLocks noChangeAspect="1"/>
          </p:cNvPicPr>
          <p:nvPr/>
        </p:nvPicPr>
        <p:blipFill>
          <a:blip r:embed="rId2"/>
          <a:stretch>
            <a:fillRect/>
          </a:stretch>
        </p:blipFill>
        <p:spPr>
          <a:xfrm>
            <a:off x="1371600" y="1274980"/>
            <a:ext cx="6705600" cy="4821020"/>
          </a:xfrm>
          <a:prstGeom prst="rect">
            <a:avLst/>
          </a:prstGeom>
        </p:spPr>
      </p:pic>
      <p:sp>
        <p:nvSpPr>
          <p:cNvPr id="4" name="Rectangle 3">
            <a:extLst>
              <a:ext uri="{FF2B5EF4-FFF2-40B4-BE49-F238E27FC236}">
                <a16:creationId xmlns:a16="http://schemas.microsoft.com/office/drawing/2014/main" id="{DE3E112E-0E87-384B-AFA4-E052DFDC6E6C}"/>
              </a:ext>
            </a:extLst>
          </p:cNvPr>
          <p:cNvSpPr/>
          <p:nvPr/>
        </p:nvSpPr>
        <p:spPr bwMode="auto">
          <a:xfrm>
            <a:off x="990600" y="1274980"/>
            <a:ext cx="7162800" cy="162062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Rectangle 5">
            <a:extLst>
              <a:ext uri="{FF2B5EF4-FFF2-40B4-BE49-F238E27FC236}">
                <a16:creationId xmlns:a16="http://schemas.microsoft.com/office/drawing/2014/main" id="{D93B6A44-7985-6E4B-81DA-9990C127C74B}"/>
              </a:ext>
            </a:extLst>
          </p:cNvPr>
          <p:cNvSpPr/>
          <p:nvPr/>
        </p:nvSpPr>
        <p:spPr bwMode="auto">
          <a:xfrm>
            <a:off x="1219200" y="3810000"/>
            <a:ext cx="7162800" cy="2286000"/>
          </a:xfrm>
          <a:prstGeom prst="rect">
            <a:avLst/>
          </a:prstGeom>
          <a:solidFill>
            <a:schemeClr val="bg1">
              <a:alpha val="7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TextBox 6">
            <a:extLst>
              <a:ext uri="{FF2B5EF4-FFF2-40B4-BE49-F238E27FC236}">
                <a16:creationId xmlns:a16="http://schemas.microsoft.com/office/drawing/2014/main" id="{258F0BCC-275D-EA43-98D5-9A0C634F284C}"/>
              </a:ext>
            </a:extLst>
          </p:cNvPr>
          <p:cNvSpPr txBox="1"/>
          <p:nvPr/>
        </p:nvSpPr>
        <p:spPr>
          <a:xfrm>
            <a:off x="1394552" y="1572161"/>
            <a:ext cx="6956386" cy="1323439"/>
          </a:xfrm>
          <a:prstGeom prst="rect">
            <a:avLst/>
          </a:prstGeom>
          <a:noFill/>
          <a:effectLst>
            <a:glow rad="1130300">
              <a:srgbClr val="FF0000"/>
            </a:glow>
          </a:effectLst>
        </p:spPr>
        <p:txBody>
          <a:bodyPr wrap="square" rtlCol="0">
            <a:spAutoFit/>
          </a:bodyPr>
          <a:lstStyle/>
          <a:p>
            <a:pPr algn="ctr"/>
            <a:r>
              <a:rPr lang="en-US" sz="4000" b="1" dirty="0">
                <a:solidFill>
                  <a:srgbClr val="5A0C0C"/>
                </a:solidFill>
                <a:effectLst>
                  <a:glow rad="228600">
                    <a:srgbClr val="FF0000">
                      <a:alpha val="40000"/>
                    </a:srgbClr>
                  </a:glow>
                  <a:outerShdw blurRad="50800" dist="38100" dir="18900000" algn="bl" rotWithShape="0">
                    <a:prstClr val="black">
                      <a:alpha val="40000"/>
                    </a:prstClr>
                  </a:outerShdw>
                </a:effectLst>
              </a:rPr>
              <a:t>Threat 2: Not recording values conditioned on</a:t>
            </a:r>
          </a:p>
        </p:txBody>
      </p:sp>
      <p:sp>
        <p:nvSpPr>
          <p:cNvPr id="9" name="TextBox 8">
            <a:extLst>
              <a:ext uri="{FF2B5EF4-FFF2-40B4-BE49-F238E27FC236}">
                <a16:creationId xmlns:a16="http://schemas.microsoft.com/office/drawing/2014/main" id="{1AE171F3-A6D1-4B45-873D-D5FF283C2E4E}"/>
              </a:ext>
            </a:extLst>
          </p:cNvPr>
          <p:cNvSpPr txBox="1"/>
          <p:nvPr/>
        </p:nvSpPr>
        <p:spPr>
          <a:xfrm>
            <a:off x="762000" y="4004608"/>
            <a:ext cx="8001000" cy="1938992"/>
          </a:xfrm>
          <a:prstGeom prst="rect">
            <a:avLst/>
          </a:prstGeom>
          <a:noFill/>
          <a:effectLst/>
        </p:spPr>
        <p:txBody>
          <a:bodyPr wrap="square" rtlCol="0">
            <a:spAutoFit/>
          </a:bodyPr>
          <a:lstStyle/>
          <a:p>
            <a:pPr algn="ctr"/>
            <a:r>
              <a:rPr lang="en-US" sz="4000" b="1" dirty="0">
                <a:solidFill>
                  <a:srgbClr val="5A0C0C"/>
                </a:solidFill>
                <a:effectLst/>
              </a:rPr>
              <a:t>Limitations of the open-world assumption, conservative analysis</a:t>
            </a:r>
            <a:endParaRPr lang="en-US" b="1" dirty="0">
              <a:solidFill>
                <a:srgbClr val="5A0C0C"/>
              </a:solidFill>
              <a:effectLst/>
            </a:endParaRPr>
          </a:p>
        </p:txBody>
      </p:sp>
      <p:sp>
        <p:nvSpPr>
          <p:cNvPr id="11" name="Oval 10">
            <a:extLst>
              <a:ext uri="{FF2B5EF4-FFF2-40B4-BE49-F238E27FC236}">
                <a16:creationId xmlns:a16="http://schemas.microsoft.com/office/drawing/2014/main" id="{24999310-2330-8746-836D-78DCCDEBAE59}"/>
              </a:ext>
            </a:extLst>
          </p:cNvPr>
          <p:cNvSpPr/>
          <p:nvPr/>
        </p:nvSpPr>
        <p:spPr bwMode="auto">
          <a:xfrm>
            <a:off x="1295400" y="3027580"/>
            <a:ext cx="1725238" cy="370097"/>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Tree>
    <p:extLst>
      <p:ext uri="{BB962C8B-B14F-4D97-AF65-F5344CB8AC3E}">
        <p14:creationId xmlns:p14="http://schemas.microsoft.com/office/powerpoint/2010/main" val="1893150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pic>
        <p:nvPicPr>
          <p:cNvPr id="8" name="Picture 7">
            <a:extLst>
              <a:ext uri="{FF2B5EF4-FFF2-40B4-BE49-F238E27FC236}">
                <a16:creationId xmlns:a16="http://schemas.microsoft.com/office/drawing/2014/main" id="{5A2FAE41-6B99-7241-9530-BCAE324D64D2}"/>
              </a:ext>
            </a:extLst>
          </p:cNvPr>
          <p:cNvPicPr>
            <a:picLocks noChangeAspect="1"/>
          </p:cNvPicPr>
          <p:nvPr/>
        </p:nvPicPr>
        <p:blipFill>
          <a:blip r:embed="rId2"/>
          <a:stretch>
            <a:fillRect/>
          </a:stretch>
        </p:blipFill>
        <p:spPr>
          <a:xfrm>
            <a:off x="1371600" y="1274980"/>
            <a:ext cx="6705600" cy="4821020"/>
          </a:xfrm>
          <a:prstGeom prst="rect">
            <a:avLst/>
          </a:prstGeom>
        </p:spPr>
      </p:pic>
      <p:sp>
        <p:nvSpPr>
          <p:cNvPr id="4" name="Rectangle 3">
            <a:extLst>
              <a:ext uri="{FF2B5EF4-FFF2-40B4-BE49-F238E27FC236}">
                <a16:creationId xmlns:a16="http://schemas.microsoft.com/office/drawing/2014/main" id="{DE3E112E-0E87-384B-AFA4-E052DFDC6E6C}"/>
              </a:ext>
            </a:extLst>
          </p:cNvPr>
          <p:cNvSpPr/>
          <p:nvPr/>
        </p:nvSpPr>
        <p:spPr bwMode="auto">
          <a:xfrm>
            <a:off x="990600" y="1274980"/>
            <a:ext cx="7162800" cy="162062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Rectangle 5">
            <a:extLst>
              <a:ext uri="{FF2B5EF4-FFF2-40B4-BE49-F238E27FC236}">
                <a16:creationId xmlns:a16="http://schemas.microsoft.com/office/drawing/2014/main" id="{D93B6A44-7985-6E4B-81DA-9990C127C74B}"/>
              </a:ext>
            </a:extLst>
          </p:cNvPr>
          <p:cNvSpPr/>
          <p:nvPr/>
        </p:nvSpPr>
        <p:spPr bwMode="auto">
          <a:xfrm>
            <a:off x="1219200" y="3810000"/>
            <a:ext cx="7162800" cy="2286000"/>
          </a:xfrm>
          <a:prstGeom prst="rect">
            <a:avLst/>
          </a:prstGeom>
          <a:solidFill>
            <a:schemeClr val="bg1">
              <a:alpha val="7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TextBox 6">
            <a:extLst>
              <a:ext uri="{FF2B5EF4-FFF2-40B4-BE49-F238E27FC236}">
                <a16:creationId xmlns:a16="http://schemas.microsoft.com/office/drawing/2014/main" id="{258F0BCC-275D-EA43-98D5-9A0C634F284C}"/>
              </a:ext>
            </a:extLst>
          </p:cNvPr>
          <p:cNvSpPr txBox="1"/>
          <p:nvPr/>
        </p:nvSpPr>
        <p:spPr>
          <a:xfrm>
            <a:off x="1394552" y="1572161"/>
            <a:ext cx="6956386" cy="1323439"/>
          </a:xfrm>
          <a:prstGeom prst="rect">
            <a:avLst/>
          </a:prstGeom>
          <a:noFill/>
          <a:effectLst>
            <a:glow rad="1130300">
              <a:srgbClr val="FF0000"/>
            </a:glow>
          </a:effectLst>
        </p:spPr>
        <p:txBody>
          <a:bodyPr wrap="square" rtlCol="0">
            <a:spAutoFit/>
          </a:bodyPr>
          <a:lstStyle/>
          <a:p>
            <a:pPr algn="ctr"/>
            <a:r>
              <a:rPr lang="en-US" sz="4000" b="1" dirty="0">
                <a:solidFill>
                  <a:srgbClr val="5A0C0C"/>
                </a:solidFill>
                <a:effectLst>
                  <a:glow rad="228600">
                    <a:srgbClr val="FF0000">
                      <a:alpha val="40000"/>
                    </a:srgbClr>
                  </a:glow>
                  <a:outerShdw blurRad="50800" dist="38100" dir="18900000" algn="bl" rotWithShape="0">
                    <a:prstClr val="black">
                      <a:alpha val="40000"/>
                    </a:prstClr>
                  </a:outerShdw>
                </a:effectLst>
              </a:rPr>
              <a:t>Threat 2: Not recording values conditioned on</a:t>
            </a:r>
          </a:p>
        </p:txBody>
      </p:sp>
      <p:sp>
        <p:nvSpPr>
          <p:cNvPr id="9" name="TextBox 8">
            <a:extLst>
              <a:ext uri="{FF2B5EF4-FFF2-40B4-BE49-F238E27FC236}">
                <a16:creationId xmlns:a16="http://schemas.microsoft.com/office/drawing/2014/main" id="{1AE171F3-A6D1-4B45-873D-D5FF283C2E4E}"/>
              </a:ext>
            </a:extLst>
          </p:cNvPr>
          <p:cNvSpPr txBox="1"/>
          <p:nvPr/>
        </p:nvSpPr>
        <p:spPr>
          <a:xfrm>
            <a:off x="685800" y="4583438"/>
            <a:ext cx="8001000" cy="707886"/>
          </a:xfrm>
          <a:prstGeom prst="rect">
            <a:avLst/>
          </a:prstGeom>
          <a:noFill/>
          <a:effectLst/>
        </p:spPr>
        <p:txBody>
          <a:bodyPr wrap="square" rtlCol="0">
            <a:spAutoFit/>
          </a:bodyPr>
          <a:lstStyle/>
          <a:p>
            <a:pPr algn="ctr"/>
            <a:r>
              <a:rPr lang="en-US" sz="4000" b="1" dirty="0">
                <a:solidFill>
                  <a:srgbClr val="5A0C0C"/>
                </a:solidFill>
                <a:effectLst/>
              </a:rPr>
              <a:t>Lack of information from FB</a:t>
            </a:r>
            <a:endParaRPr lang="en-US" b="1" dirty="0">
              <a:solidFill>
                <a:srgbClr val="5A0C0C"/>
              </a:solidFill>
              <a:effectLst/>
            </a:endParaRPr>
          </a:p>
        </p:txBody>
      </p:sp>
      <p:sp>
        <p:nvSpPr>
          <p:cNvPr id="11" name="Oval 10">
            <a:extLst>
              <a:ext uri="{FF2B5EF4-FFF2-40B4-BE49-F238E27FC236}">
                <a16:creationId xmlns:a16="http://schemas.microsoft.com/office/drawing/2014/main" id="{24999310-2330-8746-836D-78DCCDEBAE59}"/>
              </a:ext>
            </a:extLst>
          </p:cNvPr>
          <p:cNvSpPr/>
          <p:nvPr/>
        </p:nvSpPr>
        <p:spPr bwMode="auto">
          <a:xfrm>
            <a:off x="1304580" y="3482111"/>
            <a:ext cx="2734019" cy="370097"/>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Tree>
    <p:extLst>
      <p:ext uri="{BB962C8B-B14F-4D97-AF65-F5344CB8AC3E}">
        <p14:creationId xmlns:p14="http://schemas.microsoft.com/office/powerpoint/2010/main" val="3247653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4BF2-FC25-C143-B03A-4CE26E8A7218}"/>
              </a:ext>
            </a:extLst>
          </p:cNvPr>
          <p:cNvSpPr>
            <a:spLocks noGrp="1"/>
          </p:cNvSpPr>
          <p:nvPr>
            <p:ph type="title"/>
          </p:nvPr>
        </p:nvSpPr>
        <p:spPr/>
        <p:txBody>
          <a:bodyPr/>
          <a:lstStyle/>
          <a:p>
            <a:r>
              <a:rPr lang="en-US" dirty="0"/>
              <a:t>How well does </a:t>
            </a:r>
            <a:r>
              <a:rPr lang="en-US" dirty="0" err="1"/>
              <a:t>PlanAlyzer</a:t>
            </a:r>
            <a:r>
              <a:rPr lang="en-US" dirty="0"/>
              <a:t> do?</a:t>
            </a:r>
          </a:p>
        </p:txBody>
      </p:sp>
      <p:pic>
        <p:nvPicPr>
          <p:cNvPr id="8" name="Picture 7">
            <a:extLst>
              <a:ext uri="{FF2B5EF4-FFF2-40B4-BE49-F238E27FC236}">
                <a16:creationId xmlns:a16="http://schemas.microsoft.com/office/drawing/2014/main" id="{5A2FAE41-6B99-7241-9530-BCAE324D64D2}"/>
              </a:ext>
            </a:extLst>
          </p:cNvPr>
          <p:cNvPicPr>
            <a:picLocks noChangeAspect="1"/>
          </p:cNvPicPr>
          <p:nvPr/>
        </p:nvPicPr>
        <p:blipFill>
          <a:blip r:embed="rId2"/>
          <a:stretch>
            <a:fillRect/>
          </a:stretch>
        </p:blipFill>
        <p:spPr>
          <a:xfrm>
            <a:off x="1371600" y="1274980"/>
            <a:ext cx="6705600" cy="4821020"/>
          </a:xfrm>
          <a:prstGeom prst="rect">
            <a:avLst/>
          </a:prstGeom>
        </p:spPr>
      </p:pic>
      <p:sp>
        <p:nvSpPr>
          <p:cNvPr id="4" name="Rectangle 3">
            <a:extLst>
              <a:ext uri="{FF2B5EF4-FFF2-40B4-BE49-F238E27FC236}">
                <a16:creationId xmlns:a16="http://schemas.microsoft.com/office/drawing/2014/main" id="{DE3E112E-0E87-384B-AFA4-E052DFDC6E6C}"/>
              </a:ext>
            </a:extLst>
          </p:cNvPr>
          <p:cNvSpPr/>
          <p:nvPr/>
        </p:nvSpPr>
        <p:spPr bwMode="auto">
          <a:xfrm>
            <a:off x="990600" y="1274980"/>
            <a:ext cx="7162800" cy="934820"/>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6" name="Rectangle 5">
            <a:extLst>
              <a:ext uri="{FF2B5EF4-FFF2-40B4-BE49-F238E27FC236}">
                <a16:creationId xmlns:a16="http://schemas.microsoft.com/office/drawing/2014/main" id="{D93B6A44-7985-6E4B-81DA-9990C127C74B}"/>
              </a:ext>
            </a:extLst>
          </p:cNvPr>
          <p:cNvSpPr/>
          <p:nvPr/>
        </p:nvSpPr>
        <p:spPr bwMode="auto">
          <a:xfrm>
            <a:off x="1143000" y="4889653"/>
            <a:ext cx="7162800" cy="291947"/>
          </a:xfrm>
          <a:prstGeom prst="rect">
            <a:avLst/>
          </a:prstGeom>
          <a:solidFill>
            <a:schemeClr val="bg1">
              <a:alpha val="7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0" name="Rectangle 9">
            <a:extLst>
              <a:ext uri="{FF2B5EF4-FFF2-40B4-BE49-F238E27FC236}">
                <a16:creationId xmlns:a16="http://schemas.microsoft.com/office/drawing/2014/main" id="{D88454B4-BB91-B64D-BFA7-8EF2CEBD041C}"/>
              </a:ext>
            </a:extLst>
          </p:cNvPr>
          <p:cNvSpPr/>
          <p:nvPr/>
        </p:nvSpPr>
        <p:spPr bwMode="auto">
          <a:xfrm>
            <a:off x="1219200" y="2432099"/>
            <a:ext cx="7162800" cy="2216102"/>
          </a:xfrm>
          <a:prstGeom prst="rect">
            <a:avLst/>
          </a:prstGeom>
          <a:solidFill>
            <a:schemeClr val="bg1">
              <a:alpha val="67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2" name="Rectangle 11">
            <a:extLst>
              <a:ext uri="{FF2B5EF4-FFF2-40B4-BE49-F238E27FC236}">
                <a16:creationId xmlns:a16="http://schemas.microsoft.com/office/drawing/2014/main" id="{0859949D-C966-C44D-ACAA-BB9BFC0079E2}"/>
              </a:ext>
            </a:extLst>
          </p:cNvPr>
          <p:cNvSpPr/>
          <p:nvPr/>
        </p:nvSpPr>
        <p:spPr bwMode="auto">
          <a:xfrm>
            <a:off x="1066800" y="5423053"/>
            <a:ext cx="7162800" cy="672947"/>
          </a:xfrm>
          <a:prstGeom prst="rect">
            <a:avLst/>
          </a:prstGeom>
          <a:solidFill>
            <a:schemeClr val="bg1">
              <a:alpha val="7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7" name="TextBox 6">
            <a:extLst>
              <a:ext uri="{FF2B5EF4-FFF2-40B4-BE49-F238E27FC236}">
                <a16:creationId xmlns:a16="http://schemas.microsoft.com/office/drawing/2014/main" id="{258F0BCC-275D-EA43-98D5-9A0C634F284C}"/>
              </a:ext>
            </a:extLst>
          </p:cNvPr>
          <p:cNvSpPr txBox="1"/>
          <p:nvPr/>
        </p:nvSpPr>
        <p:spPr>
          <a:xfrm>
            <a:off x="1170007" y="2838505"/>
            <a:ext cx="6956386" cy="1323439"/>
          </a:xfrm>
          <a:prstGeom prst="rect">
            <a:avLst/>
          </a:prstGeom>
          <a:noFill/>
          <a:effectLst>
            <a:glow rad="1130300">
              <a:srgbClr val="FF0000"/>
            </a:glow>
          </a:effectLst>
        </p:spPr>
        <p:txBody>
          <a:bodyPr wrap="square" rtlCol="0">
            <a:spAutoFit/>
          </a:bodyPr>
          <a:lstStyle/>
          <a:p>
            <a:pPr algn="ctr"/>
            <a:r>
              <a:rPr lang="en-US" sz="4000" b="1" dirty="0">
                <a:solidFill>
                  <a:srgbClr val="5A0C0C"/>
                </a:solidFill>
                <a:effectLst>
                  <a:glow rad="228600">
                    <a:srgbClr val="FF0000">
                      <a:alpha val="40000"/>
                    </a:srgbClr>
                  </a:glow>
                  <a:outerShdw blurRad="50800" dist="38100" dir="18900000" algn="bl" rotWithShape="0">
                    <a:prstClr val="black">
                      <a:alpha val="40000"/>
                    </a:prstClr>
                  </a:outerShdw>
                </a:effectLst>
              </a:rPr>
              <a:t>Threat 3: Turning off randomization</a:t>
            </a:r>
          </a:p>
        </p:txBody>
      </p:sp>
      <p:sp>
        <p:nvSpPr>
          <p:cNvPr id="13" name="Oval 12">
            <a:extLst>
              <a:ext uri="{FF2B5EF4-FFF2-40B4-BE49-F238E27FC236}">
                <a16:creationId xmlns:a16="http://schemas.microsoft.com/office/drawing/2014/main" id="{C201672C-9CC3-0C4B-9FF9-8F6D27713FE5}"/>
              </a:ext>
            </a:extLst>
          </p:cNvPr>
          <p:cNvSpPr/>
          <p:nvPr/>
        </p:nvSpPr>
        <p:spPr bwMode="auto">
          <a:xfrm>
            <a:off x="1059455" y="2136297"/>
            <a:ext cx="2734019" cy="370097"/>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4" name="Oval 13">
            <a:extLst>
              <a:ext uri="{FF2B5EF4-FFF2-40B4-BE49-F238E27FC236}">
                <a16:creationId xmlns:a16="http://schemas.microsoft.com/office/drawing/2014/main" id="{B928E7F6-12FA-5647-B17C-51FB5C306A9A}"/>
              </a:ext>
            </a:extLst>
          </p:cNvPr>
          <p:cNvSpPr/>
          <p:nvPr/>
        </p:nvSpPr>
        <p:spPr bwMode="auto">
          <a:xfrm>
            <a:off x="1240316" y="4648200"/>
            <a:ext cx="2734019" cy="332112"/>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5" name="Oval 14">
            <a:extLst>
              <a:ext uri="{FF2B5EF4-FFF2-40B4-BE49-F238E27FC236}">
                <a16:creationId xmlns:a16="http://schemas.microsoft.com/office/drawing/2014/main" id="{1F991340-C45B-8345-BCCE-FDA5202CEE92}"/>
              </a:ext>
            </a:extLst>
          </p:cNvPr>
          <p:cNvSpPr/>
          <p:nvPr/>
        </p:nvSpPr>
        <p:spPr bwMode="auto">
          <a:xfrm>
            <a:off x="1210939" y="5094270"/>
            <a:ext cx="1837062" cy="370097"/>
          </a:xfrm>
          <a:prstGeom prst="ellipse">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Tree>
    <p:extLst>
      <p:ext uri="{BB962C8B-B14F-4D97-AF65-F5344CB8AC3E}">
        <p14:creationId xmlns:p14="http://schemas.microsoft.com/office/powerpoint/2010/main" val="8301306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acebook logo">
            <a:extLst>
              <a:ext uri="{FF2B5EF4-FFF2-40B4-BE49-F238E27FC236}">
                <a16:creationId xmlns:a16="http://schemas.microsoft.com/office/drawing/2014/main" id="{D7F045CD-1388-C540-85C2-26FB80F13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28654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2772" name="Rectangle 4"/>
          <p:cNvSpPr>
            <a:spLocks noGrp="1" noChangeArrowheads="1"/>
          </p:cNvSpPr>
          <p:nvPr>
            <p:ph type="title"/>
          </p:nvPr>
        </p:nvSpPr>
        <p:spPr>
          <a:xfrm>
            <a:off x="1828800" y="609600"/>
            <a:ext cx="5486400" cy="533400"/>
          </a:xfrm>
        </p:spPr>
        <p:txBody>
          <a:bodyPr/>
          <a:lstStyle/>
          <a:p>
            <a:r>
              <a:rPr lang="en-US" dirty="0" err="1"/>
              <a:t>PlanOut</a:t>
            </a:r>
            <a:r>
              <a:rPr lang="en-US" dirty="0"/>
              <a:t> programs are software </a:t>
            </a:r>
          </a:p>
        </p:txBody>
      </p:sp>
      <p:sp>
        <p:nvSpPr>
          <p:cNvPr id="6" name="Content Placeholder 1"/>
          <p:cNvSpPr>
            <a:spLocks noGrp="1"/>
          </p:cNvSpPr>
          <p:nvPr>
            <p:ph idx="1"/>
          </p:nvPr>
        </p:nvSpPr>
        <p:spPr>
          <a:xfrm>
            <a:off x="495300" y="1295400"/>
            <a:ext cx="8153400" cy="4495800"/>
          </a:xfrm>
        </p:spPr>
        <p:txBody>
          <a:bodyPr/>
          <a:lstStyle/>
          <a:p>
            <a:r>
              <a:rPr lang="en-US" dirty="0" err="1"/>
              <a:t>PlanOut</a:t>
            </a:r>
            <a:r>
              <a:rPr lang="en-US" dirty="0"/>
              <a:t> is a language and framework</a:t>
            </a:r>
          </a:p>
          <a:p>
            <a:r>
              <a:rPr lang="en-US" dirty="0"/>
              <a:t>Language features (typical):</a:t>
            </a:r>
          </a:p>
          <a:p>
            <a:pPr lvl="1"/>
            <a:r>
              <a:rPr lang="en-US" dirty="0"/>
              <a:t>Control flow</a:t>
            </a:r>
          </a:p>
          <a:p>
            <a:pPr lvl="1"/>
            <a:r>
              <a:rPr lang="en-US" dirty="0"/>
              <a:t>Variable declaration </a:t>
            </a:r>
          </a:p>
          <a:p>
            <a:pPr lvl="1"/>
            <a:r>
              <a:rPr lang="en-US" dirty="0"/>
              <a:t>Conditional branching</a:t>
            </a:r>
          </a:p>
          <a:p>
            <a:r>
              <a:rPr lang="en-US" dirty="0"/>
              <a:t>Language features (atypical):</a:t>
            </a:r>
          </a:p>
          <a:p>
            <a:pPr lvl="1"/>
            <a:r>
              <a:rPr lang="en-US" dirty="0"/>
              <a:t>Randomized assignment</a:t>
            </a:r>
          </a:p>
          <a:p>
            <a:pPr lvl="1"/>
            <a:r>
              <a:rPr lang="en-US" dirty="0"/>
              <a:t>Open world assumption</a:t>
            </a:r>
          </a:p>
          <a:p>
            <a:pPr lvl="1"/>
            <a:r>
              <a:rPr lang="en-US" dirty="0"/>
              <a:t>”Logging” (data-recording)</a:t>
            </a:r>
          </a:p>
          <a:p>
            <a:r>
              <a:rPr lang="en-US" dirty="0"/>
              <a:t>Language restrictions (typical):</a:t>
            </a:r>
          </a:p>
          <a:p>
            <a:pPr lvl="1"/>
            <a:r>
              <a:rPr lang="en-US" dirty="0"/>
              <a:t>No loops or recursion</a:t>
            </a:r>
          </a:p>
          <a:p>
            <a:pPr lvl="1"/>
            <a:r>
              <a:rPr lang="en-US" dirty="0"/>
              <a:t>No new function or type definitions</a:t>
            </a:r>
          </a:p>
        </p:txBody>
      </p:sp>
    </p:spTree>
    <p:extLst>
      <p:ext uri="{BB962C8B-B14F-4D97-AF65-F5344CB8AC3E}">
        <p14:creationId xmlns:p14="http://schemas.microsoft.com/office/powerpoint/2010/main" val="39724026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101575-2368-D244-9F34-2051170062C7}"/>
              </a:ext>
            </a:extLst>
          </p:cNvPr>
          <p:cNvSpPr>
            <a:spLocks noGrp="1" noChangeArrowheads="1"/>
          </p:cNvSpPr>
          <p:nvPr>
            <p:ph type="title"/>
          </p:nvPr>
        </p:nvSpPr>
        <p:spPr>
          <a:xfrm>
            <a:off x="0" y="565484"/>
            <a:ext cx="9144000" cy="533400"/>
          </a:xfrm>
        </p:spPr>
        <p:txBody>
          <a:bodyPr/>
          <a:lstStyle/>
          <a:p>
            <a:pPr algn="ctr"/>
            <a:r>
              <a:rPr lang="en-US" dirty="0"/>
              <a:t>Non-A/B tests</a:t>
            </a:r>
          </a:p>
        </p:txBody>
      </p:sp>
      <p:sp>
        <p:nvSpPr>
          <p:cNvPr id="2" name="Content Placeholder 1"/>
          <p:cNvSpPr>
            <a:spLocks noGrp="1"/>
          </p:cNvSpPr>
          <p:nvPr>
            <p:ph idx="1"/>
          </p:nvPr>
        </p:nvSpPr>
        <p:spPr>
          <a:xfrm>
            <a:off x="495300" y="1295400"/>
            <a:ext cx="8153400" cy="4495800"/>
          </a:xfrm>
        </p:spPr>
        <p:txBody>
          <a:bodyPr/>
          <a:lstStyle/>
          <a:p>
            <a:r>
              <a:rPr lang="en-US" dirty="0"/>
              <a:t>Within-subjects</a:t>
            </a:r>
          </a:p>
          <a:p>
            <a:pPr lvl="1"/>
            <a:r>
              <a:rPr lang="en-US" dirty="0"/>
              <a:t>Comparing measurements for the same person on different days</a:t>
            </a:r>
          </a:p>
          <a:p>
            <a:pPr lvl="1"/>
            <a:r>
              <a:rPr lang="en-US" dirty="0"/>
              <a:t>Comparing measurements for the same person on different devices</a:t>
            </a:r>
          </a:p>
          <a:p>
            <a:pPr lvl="1"/>
            <a:r>
              <a:rPr lang="en-US" dirty="0"/>
              <a:t>Varying treatment on the basis of aggregate response (e.g., contextual bandits experiments)</a:t>
            </a:r>
          </a:p>
          <a:p>
            <a:pPr lvl="1"/>
            <a:r>
              <a:rPr lang="en-US" dirty="0"/>
              <a:t>Varying treatment on the basis of individual response (e.g., time-series)</a:t>
            </a:r>
          </a:p>
          <a:p>
            <a:pPr lvl="1"/>
            <a:endParaRPr lang="en-US" dirty="0"/>
          </a:p>
          <a:p>
            <a:pPr lvl="2"/>
            <a:endParaRPr lang="en-US" dirty="0"/>
          </a:p>
        </p:txBody>
      </p:sp>
    </p:spTree>
    <p:extLst>
      <p:ext uri="{BB962C8B-B14F-4D97-AF65-F5344CB8AC3E}">
        <p14:creationId xmlns:p14="http://schemas.microsoft.com/office/powerpoint/2010/main" val="21385850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0F26-1907-424F-B118-130997435872}"/>
              </a:ext>
            </a:extLst>
          </p:cNvPr>
          <p:cNvSpPr>
            <a:spLocks noGrp="1"/>
          </p:cNvSpPr>
          <p:nvPr>
            <p:ph type="title"/>
          </p:nvPr>
        </p:nvSpPr>
        <p:spPr/>
        <p:txBody>
          <a:bodyPr/>
          <a:lstStyle/>
          <a:p>
            <a:r>
              <a:rPr lang="en-US" dirty="0"/>
              <a:t>Where to go from here?</a:t>
            </a:r>
          </a:p>
        </p:txBody>
      </p:sp>
      <p:cxnSp>
        <p:nvCxnSpPr>
          <p:cNvPr id="7" name="Straight Arrow Connector 6">
            <a:extLst>
              <a:ext uri="{FF2B5EF4-FFF2-40B4-BE49-F238E27FC236}">
                <a16:creationId xmlns:a16="http://schemas.microsoft.com/office/drawing/2014/main" id="{F96AFE5C-316E-8C4B-B6E2-2193F4AD825D}"/>
              </a:ext>
            </a:extLst>
          </p:cNvPr>
          <p:cNvCxnSpPr/>
          <p:nvPr/>
        </p:nvCxnSpPr>
        <p:spPr bwMode="auto">
          <a:xfrm flipV="1">
            <a:off x="2971800" y="1524000"/>
            <a:ext cx="0" cy="365760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DB509038-D372-7B44-A407-5E22FCA278E7}"/>
              </a:ext>
            </a:extLst>
          </p:cNvPr>
          <p:cNvCxnSpPr>
            <a:cxnSpLocks/>
          </p:cNvCxnSpPr>
          <p:nvPr/>
        </p:nvCxnSpPr>
        <p:spPr bwMode="auto">
          <a:xfrm>
            <a:off x="2971800" y="5181600"/>
            <a:ext cx="3657600"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Oval 14">
            <a:extLst>
              <a:ext uri="{FF2B5EF4-FFF2-40B4-BE49-F238E27FC236}">
                <a16:creationId xmlns:a16="http://schemas.microsoft.com/office/drawing/2014/main" id="{5D92A087-40E6-BB42-AE91-6C2D9C65D148}"/>
              </a:ext>
            </a:extLst>
          </p:cNvPr>
          <p:cNvSpPr/>
          <p:nvPr/>
        </p:nvSpPr>
        <p:spPr bwMode="auto">
          <a:xfrm>
            <a:off x="2944368" y="5148072"/>
            <a:ext cx="54864" cy="54864"/>
          </a:xfrm>
          <a:prstGeom prst="ellipse">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Geneva" charset="0"/>
              <a:ea typeface="ＭＳ Ｐゴシック" charset="0"/>
            </a:endParaRPr>
          </a:p>
        </p:txBody>
      </p:sp>
      <p:sp>
        <p:nvSpPr>
          <p:cNvPr id="16" name="TextBox 15">
            <a:extLst>
              <a:ext uri="{FF2B5EF4-FFF2-40B4-BE49-F238E27FC236}">
                <a16:creationId xmlns:a16="http://schemas.microsoft.com/office/drawing/2014/main" id="{D454E7C3-88BB-6E46-B427-050DC508D4C2}"/>
              </a:ext>
            </a:extLst>
          </p:cNvPr>
          <p:cNvSpPr txBox="1"/>
          <p:nvPr/>
        </p:nvSpPr>
        <p:spPr>
          <a:xfrm rot="16200000">
            <a:off x="918002" y="3072938"/>
            <a:ext cx="3276600" cy="830997"/>
          </a:xfrm>
          <a:prstGeom prst="rect">
            <a:avLst/>
          </a:prstGeom>
          <a:noFill/>
        </p:spPr>
        <p:txBody>
          <a:bodyPr wrap="square" rtlCol="0">
            <a:spAutoFit/>
          </a:bodyPr>
          <a:lstStyle/>
          <a:p>
            <a:pPr algn="ctr"/>
            <a:r>
              <a:rPr lang="en-US" dirty="0"/>
              <a:t>Expertise in </a:t>
            </a:r>
          </a:p>
          <a:p>
            <a:pPr algn="ctr"/>
            <a:r>
              <a:rPr lang="en-US" dirty="0"/>
              <a:t>Experimental Design</a:t>
            </a:r>
          </a:p>
        </p:txBody>
      </p:sp>
      <p:sp>
        <p:nvSpPr>
          <p:cNvPr id="17" name="TextBox 16">
            <a:extLst>
              <a:ext uri="{FF2B5EF4-FFF2-40B4-BE49-F238E27FC236}">
                <a16:creationId xmlns:a16="http://schemas.microsoft.com/office/drawing/2014/main" id="{61174E53-22EE-3941-810C-584F13A01F13}"/>
              </a:ext>
            </a:extLst>
          </p:cNvPr>
          <p:cNvSpPr txBox="1"/>
          <p:nvPr/>
        </p:nvSpPr>
        <p:spPr>
          <a:xfrm>
            <a:off x="3162300" y="5226015"/>
            <a:ext cx="3276600" cy="830997"/>
          </a:xfrm>
          <a:prstGeom prst="rect">
            <a:avLst/>
          </a:prstGeom>
          <a:noFill/>
        </p:spPr>
        <p:txBody>
          <a:bodyPr wrap="square" rtlCol="0">
            <a:spAutoFit/>
          </a:bodyPr>
          <a:lstStyle/>
          <a:p>
            <a:pPr algn="ctr"/>
            <a:r>
              <a:rPr lang="en-US" dirty="0"/>
              <a:t>Expertise in Programming</a:t>
            </a:r>
          </a:p>
        </p:txBody>
      </p:sp>
    </p:spTree>
    <p:extLst>
      <p:ext uri="{BB962C8B-B14F-4D97-AF65-F5344CB8AC3E}">
        <p14:creationId xmlns:p14="http://schemas.microsoft.com/office/powerpoint/2010/main" val="35513343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20A5-022B-D348-AD1D-0E5FC1512C85}"/>
              </a:ext>
            </a:extLst>
          </p:cNvPr>
          <p:cNvSpPr>
            <a:spLocks noGrp="1"/>
          </p:cNvSpPr>
          <p:nvPr>
            <p:ph type="title"/>
          </p:nvPr>
        </p:nvSpPr>
        <p:spPr/>
        <p:txBody>
          <a:bodyPr/>
          <a:lstStyle/>
          <a:p>
            <a:r>
              <a:rPr lang="en-US" dirty="0"/>
              <a:t>Performance</a:t>
            </a:r>
          </a:p>
        </p:txBody>
      </p:sp>
      <p:pic>
        <p:nvPicPr>
          <p:cNvPr id="9" name="Content Placeholder 8">
            <a:extLst>
              <a:ext uri="{FF2B5EF4-FFF2-40B4-BE49-F238E27FC236}">
                <a16:creationId xmlns:a16="http://schemas.microsoft.com/office/drawing/2014/main" id="{93E22027-2D37-0F4E-8733-51E49E6B2045}"/>
              </a:ext>
            </a:extLst>
          </p:cNvPr>
          <p:cNvPicPr>
            <a:picLocks noGrp="1" noChangeAspect="1"/>
          </p:cNvPicPr>
          <p:nvPr>
            <p:ph idx="1"/>
          </p:nvPr>
        </p:nvPicPr>
        <p:blipFill>
          <a:blip r:embed="rId2"/>
          <a:stretch>
            <a:fillRect/>
          </a:stretch>
        </p:blipFill>
        <p:spPr>
          <a:xfrm>
            <a:off x="304800" y="1447800"/>
            <a:ext cx="4566441" cy="4495800"/>
          </a:xfrm>
        </p:spPr>
      </p:pic>
      <p:sp>
        <p:nvSpPr>
          <p:cNvPr id="10" name="TextBox 9">
            <a:extLst>
              <a:ext uri="{FF2B5EF4-FFF2-40B4-BE49-F238E27FC236}">
                <a16:creationId xmlns:a16="http://schemas.microsoft.com/office/drawing/2014/main" id="{1EA2366B-1A58-764D-BF9C-F969644D83FD}"/>
              </a:ext>
            </a:extLst>
          </p:cNvPr>
          <p:cNvSpPr txBox="1"/>
          <p:nvPr/>
        </p:nvSpPr>
        <p:spPr>
          <a:xfrm>
            <a:off x="5257800" y="1524000"/>
            <a:ext cx="3429000" cy="3293209"/>
          </a:xfrm>
          <a:prstGeom prst="rect">
            <a:avLst/>
          </a:prstGeom>
          <a:noFill/>
        </p:spPr>
        <p:txBody>
          <a:bodyPr wrap="square" rtlCol="0">
            <a:spAutoFit/>
          </a:bodyPr>
          <a:lstStyle/>
          <a:p>
            <a:r>
              <a:rPr lang="en-US" dirty="0"/>
              <a:t>IR paths </a:t>
            </a:r>
          </a:p>
          <a:p>
            <a:r>
              <a:rPr lang="en-US" sz="1600" dirty="0"/>
              <a:t>(proxy for branching factor) </a:t>
            </a:r>
          </a:p>
          <a:p>
            <a:r>
              <a:rPr lang="en-US" dirty="0"/>
              <a:t>a decent predictor for time to complete analysis.</a:t>
            </a:r>
          </a:p>
          <a:p>
            <a:endParaRPr lang="en-US" dirty="0"/>
          </a:p>
          <a:p>
            <a:r>
              <a:rPr lang="en-US" dirty="0"/>
              <a:t>Vast majority of real scripts don’t have performance issues.</a:t>
            </a:r>
          </a:p>
        </p:txBody>
      </p:sp>
    </p:spTree>
    <p:extLst>
      <p:ext uri="{BB962C8B-B14F-4D97-AF65-F5344CB8AC3E}">
        <p14:creationId xmlns:p14="http://schemas.microsoft.com/office/powerpoint/2010/main" val="15159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617-517B-3D4F-A880-D8EA6A73E6B7}"/>
              </a:ext>
            </a:extLst>
          </p:cNvPr>
          <p:cNvSpPr>
            <a:spLocks noGrp="1"/>
          </p:cNvSpPr>
          <p:nvPr>
            <p:ph type="title"/>
          </p:nvPr>
        </p:nvSpPr>
        <p:spPr>
          <a:xfrm>
            <a:off x="1828800" y="2743200"/>
            <a:ext cx="5334000" cy="609600"/>
          </a:xfrm>
        </p:spPr>
        <p:txBody>
          <a:bodyPr/>
          <a:lstStyle/>
          <a:p>
            <a:pPr algn="ctr"/>
            <a:r>
              <a:rPr lang="en-US" dirty="0"/>
              <a:t>Now that you’ve written a online field experiment…</a:t>
            </a:r>
            <a:br>
              <a:rPr lang="en-US" dirty="0"/>
            </a:br>
            <a:br>
              <a:rPr lang="en-US" dirty="0"/>
            </a:br>
            <a:endParaRPr lang="en-US" dirty="0"/>
          </a:p>
        </p:txBody>
      </p:sp>
      <p:sp>
        <p:nvSpPr>
          <p:cNvPr id="4" name="Title 1">
            <a:extLst>
              <a:ext uri="{FF2B5EF4-FFF2-40B4-BE49-F238E27FC236}">
                <a16:creationId xmlns:a16="http://schemas.microsoft.com/office/drawing/2014/main" id="{77DBBEC3-F9CA-C242-8CEC-C87B0C56EDBE}"/>
              </a:ext>
            </a:extLst>
          </p:cNvPr>
          <p:cNvSpPr txBox="1">
            <a:spLocks/>
          </p:cNvSpPr>
          <p:nvPr/>
        </p:nvSpPr>
        <p:spPr bwMode="auto">
          <a:xfrm>
            <a:off x="1981200" y="3900714"/>
            <a:ext cx="5334000" cy="609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r>
              <a:rPr lang="en-US" kern="0" dirty="0"/>
              <a:t>What do you do with it?</a:t>
            </a:r>
            <a:br>
              <a:rPr lang="en-US" kern="0" dirty="0"/>
            </a:br>
            <a:br>
              <a:rPr lang="en-US" kern="0" dirty="0"/>
            </a:br>
            <a:endParaRPr lang="en-US" kern="0" dirty="0"/>
          </a:p>
        </p:txBody>
      </p:sp>
      <p:pic>
        <p:nvPicPr>
          <p:cNvPr id="9" name="Audio 8">
            <a:hlinkClick r:id="" action="ppaction://media"/>
            <a:extLst>
              <a:ext uri="{FF2B5EF4-FFF2-40B4-BE49-F238E27FC236}">
                <a16:creationId xmlns:a16="http://schemas.microsoft.com/office/drawing/2014/main" id="{D50FEDBC-84DD-9D41-916D-647C58D142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94262662"/>
      </p:ext>
    </p:extLst>
  </p:cSld>
  <p:clrMapOvr>
    <a:masterClrMapping/>
  </p:clrMapOvr>
  <mc:AlternateContent xmlns:mc="http://schemas.openxmlformats.org/markup-compatibility/2006" xmlns:p14="http://schemas.microsoft.com/office/powerpoint/2010/main">
    <mc:Choice Requires="p14">
      <p:transition spd="slow" p14:dur="2000" advTm="5433"/>
    </mc:Choice>
    <mc:Fallback xmlns="">
      <p:transition spd="slow" advTm="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2"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20A5-022B-D348-AD1D-0E5FC1512C85}"/>
              </a:ext>
            </a:extLst>
          </p:cNvPr>
          <p:cNvSpPr>
            <a:spLocks noGrp="1"/>
          </p:cNvSpPr>
          <p:nvPr>
            <p:ph type="title"/>
          </p:nvPr>
        </p:nvSpPr>
        <p:spPr/>
        <p:txBody>
          <a:bodyPr/>
          <a:lstStyle/>
          <a:p>
            <a:r>
              <a:rPr lang="en-US" dirty="0"/>
              <a:t>Variable Labels</a:t>
            </a:r>
          </a:p>
        </p:txBody>
      </p:sp>
      <p:sp>
        <p:nvSpPr>
          <p:cNvPr id="5" name="TextBox 4">
            <a:extLst>
              <a:ext uri="{FF2B5EF4-FFF2-40B4-BE49-F238E27FC236}">
                <a16:creationId xmlns:a16="http://schemas.microsoft.com/office/drawing/2014/main" id="{2459AA99-8833-CD4D-98D1-E10839E7C55A}"/>
              </a:ext>
            </a:extLst>
          </p:cNvPr>
          <p:cNvSpPr txBox="1"/>
          <p:nvPr/>
        </p:nvSpPr>
        <p:spPr>
          <a:xfrm>
            <a:off x="838200" y="1600200"/>
            <a:ext cx="7315200" cy="4154984"/>
          </a:xfrm>
          <a:prstGeom prst="rect">
            <a:avLst/>
          </a:prstGeom>
          <a:noFill/>
        </p:spPr>
        <p:txBody>
          <a:bodyPr wrap="square" rtlCol="0">
            <a:spAutoFit/>
          </a:bodyPr>
          <a:lstStyle/>
          <a:p>
            <a:pPr marL="342900" indent="-342900">
              <a:buFont typeface="Arial" panose="020B0604020202020204" pitchFamily="34" charset="0"/>
              <a:buChar char="•"/>
            </a:pPr>
            <a:r>
              <a:rPr lang="en-US" b="1" dirty="0"/>
              <a:t>rand&lt;unit list&gt; </a:t>
            </a:r>
            <a:r>
              <a:rPr lang="en-US" dirty="0"/>
              <a:t>– whether a variable is randomly assigned, tracks units of randomization.</a:t>
            </a:r>
          </a:p>
          <a:p>
            <a:pPr marL="342900" indent="-342900">
              <a:buFont typeface="Arial" panose="020B0604020202020204" pitchFamily="34" charset="0"/>
              <a:buChar char="•"/>
            </a:pPr>
            <a:r>
              <a:rPr lang="en-US" b="1" dirty="0" err="1"/>
              <a:t>dyn</a:t>
            </a:r>
            <a:r>
              <a:rPr lang="en-US" b="1" dirty="0"/>
              <a:t> – </a:t>
            </a:r>
            <a:r>
              <a:rPr lang="en-US" dirty="0"/>
              <a:t>whether a variable is expected to change its value over the course of an experiment</a:t>
            </a:r>
          </a:p>
          <a:p>
            <a:pPr marL="342900" indent="-342900">
              <a:buFont typeface="Arial" panose="020B0604020202020204" pitchFamily="34" charset="0"/>
              <a:buChar char="•"/>
            </a:pPr>
            <a:r>
              <a:rPr lang="en-US" b="1" dirty="0"/>
              <a:t>card – </a:t>
            </a:r>
            <a:r>
              <a:rPr lang="en-US" dirty="0"/>
              <a:t>high/low cardinality. Determined by user input and heuristics</a:t>
            </a:r>
          </a:p>
          <a:p>
            <a:pPr marL="342900" indent="-342900">
              <a:buFont typeface="Arial" panose="020B0604020202020204" pitchFamily="34" charset="0"/>
              <a:buChar char="•"/>
            </a:pPr>
            <a:r>
              <a:rPr lang="en-US" b="1" dirty="0" err="1"/>
              <a:t>corry</a:t>
            </a:r>
            <a:r>
              <a:rPr lang="en-US" dirty="0"/>
              <a:t> – whether we expect a variable to be correlated with Y. Determined by user input and heuristics.</a:t>
            </a:r>
            <a:endParaRPr lang="en-US" b="1" dirty="0"/>
          </a:p>
        </p:txBody>
      </p:sp>
    </p:spTree>
    <p:extLst>
      <p:ext uri="{BB962C8B-B14F-4D97-AF65-F5344CB8AC3E}">
        <p14:creationId xmlns:p14="http://schemas.microsoft.com/office/powerpoint/2010/main" val="42612427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AD03-1F8C-5746-8CBA-9883BE1997AA}"/>
              </a:ext>
            </a:extLst>
          </p:cNvPr>
          <p:cNvSpPr>
            <a:spLocks noGrp="1"/>
          </p:cNvSpPr>
          <p:nvPr>
            <p:ph type="title"/>
          </p:nvPr>
        </p:nvSpPr>
        <p:spPr/>
        <p:txBody>
          <a:bodyPr/>
          <a:lstStyle/>
          <a:p>
            <a:r>
              <a:rPr lang="en-US" dirty="0"/>
              <a:t>Threats to the Validity of the Evaluation</a:t>
            </a:r>
          </a:p>
        </p:txBody>
      </p:sp>
      <p:sp>
        <p:nvSpPr>
          <p:cNvPr id="3" name="Content Placeholder 2">
            <a:extLst>
              <a:ext uri="{FF2B5EF4-FFF2-40B4-BE49-F238E27FC236}">
                <a16:creationId xmlns:a16="http://schemas.microsoft.com/office/drawing/2014/main" id="{287D3848-1A20-8A49-A269-6B463A1B1794}"/>
              </a:ext>
            </a:extLst>
          </p:cNvPr>
          <p:cNvSpPr>
            <a:spLocks noGrp="1"/>
          </p:cNvSpPr>
          <p:nvPr>
            <p:ph idx="1"/>
          </p:nvPr>
        </p:nvSpPr>
        <p:spPr/>
        <p:txBody>
          <a:bodyPr/>
          <a:lstStyle/>
          <a:p>
            <a:r>
              <a:rPr lang="en-US" dirty="0"/>
              <a:t>Other firms: Glassdoor, Nordstrom, </a:t>
            </a:r>
            <a:r>
              <a:rPr lang="en-US" dirty="0" err="1"/>
              <a:t>Hubspot</a:t>
            </a:r>
            <a:endParaRPr lang="en-US" dirty="0"/>
          </a:p>
          <a:p>
            <a:r>
              <a:rPr lang="en-US" dirty="0"/>
              <a:t>Verification of Contrasts: </a:t>
            </a:r>
            <a:r>
              <a:rPr lang="en-US" dirty="0" err="1"/>
              <a:t>Eytan</a:t>
            </a:r>
            <a:endParaRPr lang="en-US" dirty="0"/>
          </a:p>
          <a:p>
            <a:r>
              <a:rPr lang="en-US" dirty="0"/>
              <a:t>Verification of Errors (original corpus + mutation testing): Emma</a:t>
            </a:r>
          </a:p>
          <a:p>
            <a:r>
              <a:rPr lang="en-US" dirty="0"/>
              <a:t>Mutations based on syntactically valid </a:t>
            </a:r>
            <a:r>
              <a:rPr lang="en-US" dirty="0" err="1"/>
              <a:t>PlanOut</a:t>
            </a:r>
            <a:r>
              <a:rPr lang="en-US" dirty="0"/>
              <a:t> programs that </a:t>
            </a:r>
          </a:p>
        </p:txBody>
      </p:sp>
    </p:spTree>
    <p:extLst>
      <p:ext uri="{BB962C8B-B14F-4D97-AF65-F5344CB8AC3E}">
        <p14:creationId xmlns:p14="http://schemas.microsoft.com/office/powerpoint/2010/main" val="3309885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1617-517B-3D4F-A880-D8EA6A73E6B7}"/>
              </a:ext>
            </a:extLst>
          </p:cNvPr>
          <p:cNvSpPr>
            <a:spLocks noGrp="1"/>
          </p:cNvSpPr>
          <p:nvPr>
            <p:ph type="title"/>
          </p:nvPr>
        </p:nvSpPr>
        <p:spPr>
          <a:xfrm>
            <a:off x="1447800" y="2286000"/>
            <a:ext cx="6096000" cy="914400"/>
          </a:xfrm>
        </p:spPr>
        <p:txBody>
          <a:bodyPr/>
          <a:lstStyle/>
          <a:p>
            <a:pPr algn="ctr"/>
            <a:r>
              <a:rPr lang="en-US" dirty="0"/>
              <a:t>Analyze the results, or:</a:t>
            </a:r>
          </a:p>
        </p:txBody>
      </p:sp>
      <p:sp>
        <p:nvSpPr>
          <p:cNvPr id="3" name="Title 1">
            <a:extLst>
              <a:ext uri="{FF2B5EF4-FFF2-40B4-BE49-F238E27FC236}">
                <a16:creationId xmlns:a16="http://schemas.microsoft.com/office/drawing/2014/main" id="{8785A19E-8DE6-6648-B1AC-5C3B7770E501}"/>
              </a:ext>
            </a:extLst>
          </p:cNvPr>
          <p:cNvSpPr txBox="1">
            <a:spLocks/>
          </p:cNvSpPr>
          <p:nvPr/>
        </p:nvSpPr>
        <p:spPr bwMode="auto">
          <a:xfrm>
            <a:off x="1600200" y="3352800"/>
            <a:ext cx="6096000" cy="1299029"/>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000">
                <a:solidFill>
                  <a:srgbClr val="881C1C"/>
                </a:solidFill>
                <a:latin typeface="+mj-lt"/>
                <a:ea typeface="+mj-ea"/>
                <a:cs typeface="+mj-cs"/>
              </a:defRPr>
            </a:lvl1pPr>
            <a:lvl2pPr algn="l" rtl="0" eaLnBrk="1" fontAlgn="base" hangingPunct="1">
              <a:spcBef>
                <a:spcPct val="0"/>
              </a:spcBef>
              <a:spcAft>
                <a:spcPct val="0"/>
              </a:spcAft>
              <a:defRPr sz="3000">
                <a:solidFill>
                  <a:srgbClr val="881C1C"/>
                </a:solidFill>
                <a:latin typeface="Georgia" charset="0"/>
                <a:ea typeface="ＭＳ Ｐゴシック" charset="0"/>
              </a:defRPr>
            </a:lvl2pPr>
            <a:lvl3pPr algn="l" rtl="0" eaLnBrk="1" fontAlgn="base" hangingPunct="1">
              <a:spcBef>
                <a:spcPct val="0"/>
              </a:spcBef>
              <a:spcAft>
                <a:spcPct val="0"/>
              </a:spcAft>
              <a:defRPr sz="3000">
                <a:solidFill>
                  <a:srgbClr val="881C1C"/>
                </a:solidFill>
                <a:latin typeface="Georgia" charset="0"/>
                <a:ea typeface="ＭＳ Ｐゴシック" charset="0"/>
              </a:defRPr>
            </a:lvl3pPr>
            <a:lvl4pPr algn="l" rtl="0" eaLnBrk="1" fontAlgn="base" hangingPunct="1">
              <a:spcBef>
                <a:spcPct val="0"/>
              </a:spcBef>
              <a:spcAft>
                <a:spcPct val="0"/>
              </a:spcAft>
              <a:defRPr sz="3000">
                <a:solidFill>
                  <a:srgbClr val="881C1C"/>
                </a:solidFill>
                <a:latin typeface="Georgia" charset="0"/>
                <a:ea typeface="ＭＳ Ｐゴシック" charset="0"/>
              </a:defRPr>
            </a:lvl4pPr>
            <a:lvl5pPr algn="l" rtl="0" eaLnBrk="1" fontAlgn="base" hangingPunct="1">
              <a:spcBef>
                <a:spcPct val="0"/>
              </a:spcBef>
              <a:spcAft>
                <a:spcPct val="0"/>
              </a:spcAft>
              <a:defRPr sz="3000">
                <a:solidFill>
                  <a:srgbClr val="881C1C"/>
                </a:solidFill>
                <a:latin typeface="Georgia" charset="0"/>
                <a:ea typeface="ＭＳ Ｐゴシック" charset="0"/>
              </a:defRPr>
            </a:lvl5pPr>
            <a:lvl6pPr marL="457200" algn="l" rtl="0" eaLnBrk="1" fontAlgn="base" hangingPunct="1">
              <a:spcBef>
                <a:spcPct val="0"/>
              </a:spcBef>
              <a:spcAft>
                <a:spcPct val="0"/>
              </a:spcAft>
              <a:defRPr sz="3000">
                <a:solidFill>
                  <a:srgbClr val="881C1C"/>
                </a:solidFill>
                <a:latin typeface="Georgia" charset="0"/>
                <a:ea typeface="ＭＳ Ｐゴシック" charset="0"/>
              </a:defRPr>
            </a:lvl6pPr>
            <a:lvl7pPr marL="914400" algn="l" rtl="0" eaLnBrk="1" fontAlgn="base" hangingPunct="1">
              <a:spcBef>
                <a:spcPct val="0"/>
              </a:spcBef>
              <a:spcAft>
                <a:spcPct val="0"/>
              </a:spcAft>
              <a:defRPr sz="3000">
                <a:solidFill>
                  <a:srgbClr val="881C1C"/>
                </a:solidFill>
                <a:latin typeface="Georgia" charset="0"/>
                <a:ea typeface="ＭＳ Ｐゴシック" charset="0"/>
              </a:defRPr>
            </a:lvl7pPr>
            <a:lvl8pPr marL="1371600" algn="l" rtl="0" eaLnBrk="1" fontAlgn="base" hangingPunct="1">
              <a:spcBef>
                <a:spcPct val="0"/>
              </a:spcBef>
              <a:spcAft>
                <a:spcPct val="0"/>
              </a:spcAft>
              <a:defRPr sz="3000">
                <a:solidFill>
                  <a:srgbClr val="881C1C"/>
                </a:solidFill>
                <a:latin typeface="Georgia" charset="0"/>
                <a:ea typeface="ＭＳ Ｐゴシック" charset="0"/>
              </a:defRPr>
            </a:lvl8pPr>
            <a:lvl9pPr marL="1828800" algn="l" rtl="0" eaLnBrk="1" fontAlgn="base" hangingPunct="1">
              <a:spcBef>
                <a:spcPct val="0"/>
              </a:spcBef>
              <a:spcAft>
                <a:spcPct val="0"/>
              </a:spcAft>
              <a:defRPr sz="3000">
                <a:solidFill>
                  <a:srgbClr val="881C1C"/>
                </a:solidFill>
                <a:latin typeface="Georgia" charset="0"/>
                <a:ea typeface="ＭＳ Ｐゴシック" charset="0"/>
              </a:defRPr>
            </a:lvl9pPr>
          </a:lstStyle>
          <a:p>
            <a:pPr algn="ctr"/>
            <a:r>
              <a:rPr lang="en-US" kern="0" dirty="0"/>
              <a:t>Does my </a:t>
            </a:r>
            <a:r>
              <a:rPr lang="en-US" i="1" kern="0" dirty="0"/>
              <a:t>treatment</a:t>
            </a:r>
            <a:r>
              <a:rPr lang="en-US" kern="0" dirty="0"/>
              <a:t> have an </a:t>
            </a:r>
            <a:r>
              <a:rPr lang="en-US" i="1" kern="0" dirty="0"/>
              <a:t>effect</a:t>
            </a:r>
            <a:r>
              <a:rPr lang="en-US" kern="0" dirty="0"/>
              <a:t>?</a:t>
            </a:r>
          </a:p>
        </p:txBody>
      </p:sp>
      <p:pic>
        <p:nvPicPr>
          <p:cNvPr id="8" name="Audio 7">
            <a:hlinkClick r:id="" action="ppaction://media"/>
            <a:extLst>
              <a:ext uri="{FF2B5EF4-FFF2-40B4-BE49-F238E27FC236}">
                <a16:creationId xmlns:a16="http://schemas.microsoft.com/office/drawing/2014/main" id="{B69DBA94-DCFB-804D-AFDA-820FF0833FF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134526528"/>
      </p:ext>
    </p:extLst>
  </p:cSld>
  <p:clrMapOvr>
    <a:masterClrMapping/>
  </p:clrMapOvr>
  <mc:AlternateContent xmlns:mc="http://schemas.openxmlformats.org/markup-compatibility/2006" xmlns:p14="http://schemas.microsoft.com/office/powerpoint/2010/main">
    <mc:Choice Requires="p14">
      <p:transition spd="slow" p14:dur="2000" advTm="13241"/>
    </mc:Choice>
    <mc:Fallback xmlns="">
      <p:transition spd="slow" advTm="13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6.9|4.5|2|1.8|3.8|5.5"/>
</p:tagLst>
</file>

<file path=ppt/tags/tag10.xml><?xml version="1.0" encoding="utf-8"?>
<p:tagLst xmlns:a="http://schemas.openxmlformats.org/drawingml/2006/main" xmlns:r="http://schemas.openxmlformats.org/officeDocument/2006/relationships" xmlns:p="http://schemas.openxmlformats.org/presentationml/2006/main">
  <p:tag name="TIMING" val="|3.4|7.3|2.5"/>
</p:tagLst>
</file>

<file path=ppt/tags/tag11.xml><?xml version="1.0" encoding="utf-8"?>
<p:tagLst xmlns:a="http://schemas.openxmlformats.org/drawingml/2006/main" xmlns:r="http://schemas.openxmlformats.org/officeDocument/2006/relationships" xmlns:p="http://schemas.openxmlformats.org/presentationml/2006/main">
  <p:tag name="TIMING" val="|2|3.8"/>
</p:tagLst>
</file>

<file path=ppt/tags/tag12.xml><?xml version="1.0" encoding="utf-8"?>
<p:tagLst xmlns:a="http://schemas.openxmlformats.org/drawingml/2006/main" xmlns:r="http://schemas.openxmlformats.org/officeDocument/2006/relationships" xmlns:p="http://schemas.openxmlformats.org/presentationml/2006/main">
  <p:tag name="TIMING" val="|6.5|11.7"/>
</p:tagLst>
</file>

<file path=ppt/tags/tag13.xml><?xml version="1.0" encoding="utf-8"?>
<p:tagLst xmlns:a="http://schemas.openxmlformats.org/drawingml/2006/main" xmlns:r="http://schemas.openxmlformats.org/officeDocument/2006/relationships" xmlns:p="http://schemas.openxmlformats.org/presentationml/2006/main">
  <p:tag name="TIMING" val="|4.7|1.2"/>
</p:tagLst>
</file>

<file path=ppt/tags/tag14.xml><?xml version="1.0" encoding="utf-8"?>
<p:tagLst xmlns:a="http://schemas.openxmlformats.org/drawingml/2006/main" xmlns:r="http://schemas.openxmlformats.org/officeDocument/2006/relationships" xmlns:p="http://schemas.openxmlformats.org/presentationml/2006/main">
  <p:tag name="TIMING" val="|8|2.8"/>
</p:tagLst>
</file>

<file path=ppt/tags/tag15.xml><?xml version="1.0" encoding="utf-8"?>
<p:tagLst xmlns:a="http://schemas.openxmlformats.org/drawingml/2006/main" xmlns:r="http://schemas.openxmlformats.org/officeDocument/2006/relationships" xmlns:p="http://schemas.openxmlformats.org/presentationml/2006/main">
  <p:tag name="TIMING" val="|11.8|3.5"/>
</p:tagLst>
</file>

<file path=ppt/tags/tag16.xml><?xml version="1.0" encoding="utf-8"?>
<p:tagLst xmlns:a="http://schemas.openxmlformats.org/drawingml/2006/main" xmlns:r="http://schemas.openxmlformats.org/officeDocument/2006/relationships" xmlns:p="http://schemas.openxmlformats.org/presentationml/2006/main">
  <p:tag name="TIMING" val="|1.1|2"/>
</p:tagLst>
</file>

<file path=ppt/tags/tag17.xml><?xml version="1.0" encoding="utf-8"?>
<p:tagLst xmlns:a="http://schemas.openxmlformats.org/drawingml/2006/main" xmlns:r="http://schemas.openxmlformats.org/officeDocument/2006/relationships" xmlns:p="http://schemas.openxmlformats.org/presentationml/2006/main">
  <p:tag name="TIMING" val="|4.6|2.4|2.9|1.4|3|3"/>
</p:tagLst>
</file>

<file path=ppt/tags/tag18.xml><?xml version="1.0" encoding="utf-8"?>
<p:tagLst xmlns:a="http://schemas.openxmlformats.org/drawingml/2006/main" xmlns:r="http://schemas.openxmlformats.org/officeDocument/2006/relationships" xmlns:p="http://schemas.openxmlformats.org/presentationml/2006/main">
  <p:tag name="TIMING" val="|2.3|5.1|11|8.9"/>
</p:tagLst>
</file>

<file path=ppt/tags/tag19.xml><?xml version="1.0" encoding="utf-8"?>
<p:tagLst xmlns:a="http://schemas.openxmlformats.org/drawingml/2006/main" xmlns:r="http://schemas.openxmlformats.org/officeDocument/2006/relationships" xmlns:p="http://schemas.openxmlformats.org/presentationml/2006/main">
  <p:tag name="TIMING" val="|4.9"/>
</p:tagLst>
</file>

<file path=ppt/tags/tag2.xml><?xml version="1.0" encoding="utf-8"?>
<p:tagLst xmlns:a="http://schemas.openxmlformats.org/drawingml/2006/main" xmlns:r="http://schemas.openxmlformats.org/officeDocument/2006/relationships" xmlns:p="http://schemas.openxmlformats.org/presentationml/2006/main">
  <p:tag name="TIMING" val="|3.4|4.6|3.9"/>
</p:tagLst>
</file>

<file path=ppt/tags/tag20.xml><?xml version="1.0" encoding="utf-8"?>
<p:tagLst xmlns:a="http://schemas.openxmlformats.org/drawingml/2006/main" xmlns:r="http://schemas.openxmlformats.org/officeDocument/2006/relationships" xmlns:p="http://schemas.openxmlformats.org/presentationml/2006/main">
  <p:tag name="TIMING" val="|3.1|4.3|3.3|4.9"/>
</p:tagLst>
</file>

<file path=ppt/tags/tag21.xml><?xml version="1.0" encoding="utf-8"?>
<p:tagLst xmlns:a="http://schemas.openxmlformats.org/drawingml/2006/main" xmlns:r="http://schemas.openxmlformats.org/officeDocument/2006/relationships" xmlns:p="http://schemas.openxmlformats.org/presentationml/2006/main">
  <p:tag name="TIMING" val="|2.4|4.2|4.2|2.4|6.4|1.3|1.7"/>
</p:tagLst>
</file>

<file path=ppt/tags/tag22.xml><?xml version="1.0" encoding="utf-8"?>
<p:tagLst xmlns:a="http://schemas.openxmlformats.org/drawingml/2006/main" xmlns:r="http://schemas.openxmlformats.org/officeDocument/2006/relationships" xmlns:p="http://schemas.openxmlformats.org/presentationml/2006/main">
  <p:tag name="TIMING" val="|3.5|2.8|6.7|5.6"/>
</p:tagLst>
</file>

<file path=ppt/tags/tag23.xml><?xml version="1.0" encoding="utf-8"?>
<p:tagLst xmlns:a="http://schemas.openxmlformats.org/drawingml/2006/main" xmlns:r="http://schemas.openxmlformats.org/officeDocument/2006/relationships" xmlns:p="http://schemas.openxmlformats.org/presentationml/2006/main">
  <p:tag name="TIMING" val="|3.4|2.5|4.7|4.3"/>
</p:tagLst>
</file>

<file path=ppt/tags/tag24.xml><?xml version="1.0" encoding="utf-8"?>
<p:tagLst xmlns:a="http://schemas.openxmlformats.org/drawingml/2006/main" xmlns:r="http://schemas.openxmlformats.org/officeDocument/2006/relationships" xmlns:p="http://schemas.openxmlformats.org/presentationml/2006/main">
  <p:tag name="TIMING" val="|3.7|6"/>
</p:tagLst>
</file>

<file path=ppt/tags/tag25.xml><?xml version="1.0" encoding="utf-8"?>
<p:tagLst xmlns:a="http://schemas.openxmlformats.org/drawingml/2006/main" xmlns:r="http://schemas.openxmlformats.org/officeDocument/2006/relationships" xmlns:p="http://schemas.openxmlformats.org/presentationml/2006/main">
  <p:tag name="TIMING" val="|10.2"/>
</p:tagLst>
</file>

<file path=ppt/tags/tag26.xml><?xml version="1.0" encoding="utf-8"?>
<p:tagLst xmlns:a="http://schemas.openxmlformats.org/drawingml/2006/main" xmlns:r="http://schemas.openxmlformats.org/officeDocument/2006/relationships" xmlns:p="http://schemas.openxmlformats.org/presentationml/2006/main">
  <p:tag name="TIMING" val="|3.8"/>
</p:tagLst>
</file>

<file path=ppt/tags/tag27.xml><?xml version="1.0" encoding="utf-8"?>
<p:tagLst xmlns:a="http://schemas.openxmlformats.org/drawingml/2006/main" xmlns:r="http://schemas.openxmlformats.org/officeDocument/2006/relationships" xmlns:p="http://schemas.openxmlformats.org/presentationml/2006/main">
  <p:tag name="TIMING" val="|5.9|3.1"/>
</p:tagLst>
</file>

<file path=ppt/tags/tag28.xml><?xml version="1.0" encoding="utf-8"?>
<p:tagLst xmlns:a="http://schemas.openxmlformats.org/drawingml/2006/main" xmlns:r="http://schemas.openxmlformats.org/officeDocument/2006/relationships" xmlns:p="http://schemas.openxmlformats.org/presentationml/2006/main">
  <p:tag name="TIMING" val="|6|2.7|11.2|9.6|2|1.2"/>
</p:tagLst>
</file>

<file path=ppt/tags/tag29.xml><?xml version="1.0" encoding="utf-8"?>
<p:tagLst xmlns:a="http://schemas.openxmlformats.org/drawingml/2006/main" xmlns:r="http://schemas.openxmlformats.org/officeDocument/2006/relationships" xmlns:p="http://schemas.openxmlformats.org/presentationml/2006/main">
  <p:tag name="TIMING" val="|6.2"/>
</p:tagLst>
</file>

<file path=ppt/tags/tag3.xml><?xml version="1.0" encoding="utf-8"?>
<p:tagLst xmlns:a="http://schemas.openxmlformats.org/drawingml/2006/main" xmlns:r="http://schemas.openxmlformats.org/officeDocument/2006/relationships" xmlns:p="http://schemas.openxmlformats.org/presentationml/2006/main">
  <p:tag name="TIMING" val="|2.1|7.3|2|2.4|2.5|4.3|5.2|3.5|16.1"/>
</p:tagLst>
</file>

<file path=ppt/tags/tag30.xml><?xml version="1.0" encoding="utf-8"?>
<p:tagLst xmlns:a="http://schemas.openxmlformats.org/drawingml/2006/main" xmlns:r="http://schemas.openxmlformats.org/officeDocument/2006/relationships" xmlns:p="http://schemas.openxmlformats.org/presentationml/2006/main">
  <p:tag name="TIMING" val="|4.5"/>
</p:tagLst>
</file>

<file path=ppt/tags/tag31.xml><?xml version="1.0" encoding="utf-8"?>
<p:tagLst xmlns:a="http://schemas.openxmlformats.org/drawingml/2006/main" xmlns:r="http://schemas.openxmlformats.org/officeDocument/2006/relationships" xmlns:p="http://schemas.openxmlformats.org/presentationml/2006/main">
  <p:tag name="TIMING" val="|3.8|3.1|1.8"/>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33.xml><?xml version="1.0" encoding="utf-8"?>
<p:tagLst xmlns:a="http://schemas.openxmlformats.org/drawingml/2006/main" xmlns:r="http://schemas.openxmlformats.org/officeDocument/2006/relationships" xmlns:p="http://schemas.openxmlformats.org/presentationml/2006/main">
  <p:tag name="TIMING" val="|1.6|4.8"/>
</p:tagLst>
</file>

<file path=ppt/tags/tag34.xml><?xml version="1.0" encoding="utf-8"?>
<p:tagLst xmlns:a="http://schemas.openxmlformats.org/drawingml/2006/main" xmlns:r="http://schemas.openxmlformats.org/officeDocument/2006/relationships" xmlns:p="http://schemas.openxmlformats.org/presentationml/2006/main">
  <p:tag name="TIMING" val="|4.4|2.1|5.8"/>
</p:tagLst>
</file>

<file path=ppt/tags/tag35.xml><?xml version="1.0" encoding="utf-8"?>
<p:tagLst xmlns:a="http://schemas.openxmlformats.org/drawingml/2006/main" xmlns:r="http://schemas.openxmlformats.org/officeDocument/2006/relationships" xmlns:p="http://schemas.openxmlformats.org/presentationml/2006/main">
  <p:tag name="TIMING" val="|4.1|4|7.5"/>
</p:tagLst>
</file>

<file path=ppt/tags/tag36.xml><?xml version="1.0" encoding="utf-8"?>
<p:tagLst xmlns:a="http://schemas.openxmlformats.org/drawingml/2006/main" xmlns:r="http://schemas.openxmlformats.org/officeDocument/2006/relationships" xmlns:p="http://schemas.openxmlformats.org/presentationml/2006/main">
  <p:tag name="TIMING" val="|4.4|3.6|3.1|3.8"/>
</p:tagLst>
</file>

<file path=ppt/tags/tag37.xml><?xml version="1.0" encoding="utf-8"?>
<p:tagLst xmlns:a="http://schemas.openxmlformats.org/drawingml/2006/main" xmlns:r="http://schemas.openxmlformats.org/officeDocument/2006/relationships" xmlns:p="http://schemas.openxmlformats.org/presentationml/2006/main">
  <p:tag name="TIMING" val="|7.8"/>
</p:tagLst>
</file>

<file path=ppt/tags/tag38.xml><?xml version="1.0" encoding="utf-8"?>
<p:tagLst xmlns:a="http://schemas.openxmlformats.org/drawingml/2006/main" xmlns:r="http://schemas.openxmlformats.org/officeDocument/2006/relationships" xmlns:p="http://schemas.openxmlformats.org/presentationml/2006/main">
  <p:tag name="TIMING" val="|1.5|2.6|2.7|2.2"/>
</p:tagLst>
</file>

<file path=ppt/tags/tag39.xml><?xml version="1.0" encoding="utf-8"?>
<p:tagLst xmlns:a="http://schemas.openxmlformats.org/drawingml/2006/main" xmlns:r="http://schemas.openxmlformats.org/officeDocument/2006/relationships" xmlns:p="http://schemas.openxmlformats.org/presentationml/2006/main">
  <p:tag name="TIMING" val="|1.7|1.4|3.9|6.8|6.5"/>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40.xml><?xml version="1.0" encoding="utf-8"?>
<p:tagLst xmlns:a="http://schemas.openxmlformats.org/drawingml/2006/main" xmlns:r="http://schemas.openxmlformats.org/officeDocument/2006/relationships" xmlns:p="http://schemas.openxmlformats.org/presentationml/2006/main">
  <p:tag name="TIMING" val="|3.8|1.7|2.7|5.2"/>
</p:tagLst>
</file>

<file path=ppt/tags/tag41.xml><?xml version="1.0" encoding="utf-8"?>
<p:tagLst xmlns:a="http://schemas.openxmlformats.org/drawingml/2006/main" xmlns:r="http://schemas.openxmlformats.org/officeDocument/2006/relationships" xmlns:p="http://schemas.openxmlformats.org/presentationml/2006/main">
  <p:tag name="TIMING" val="|2.3|2.3"/>
</p:tagLst>
</file>

<file path=ppt/tags/tag42.xml><?xml version="1.0" encoding="utf-8"?>
<p:tagLst xmlns:a="http://schemas.openxmlformats.org/drawingml/2006/main" xmlns:r="http://schemas.openxmlformats.org/officeDocument/2006/relationships" xmlns:p="http://schemas.openxmlformats.org/presentationml/2006/main">
  <p:tag name="TIMING" val="|1.5|5.1|5.5|1.5|2.3"/>
</p:tagLst>
</file>

<file path=ppt/tags/tag43.xml><?xml version="1.0" encoding="utf-8"?>
<p:tagLst xmlns:a="http://schemas.openxmlformats.org/drawingml/2006/main" xmlns:r="http://schemas.openxmlformats.org/officeDocument/2006/relationships" xmlns:p="http://schemas.openxmlformats.org/presentationml/2006/main">
  <p:tag name="TIMING" val="|4.6"/>
</p:tagLst>
</file>

<file path=ppt/tags/tag44.xml><?xml version="1.0" encoding="utf-8"?>
<p:tagLst xmlns:a="http://schemas.openxmlformats.org/drawingml/2006/main" xmlns:r="http://schemas.openxmlformats.org/officeDocument/2006/relationships" xmlns:p="http://schemas.openxmlformats.org/presentationml/2006/main">
  <p:tag name="TIMING" val="|3.8|1.7|1.7|5.7|4.5"/>
</p:tagLst>
</file>

<file path=ppt/tags/tag45.xml><?xml version="1.0" encoding="utf-8"?>
<p:tagLst xmlns:a="http://schemas.openxmlformats.org/drawingml/2006/main" xmlns:r="http://schemas.openxmlformats.org/officeDocument/2006/relationships" xmlns:p="http://schemas.openxmlformats.org/presentationml/2006/main">
  <p:tag name="TIMING" val="|3.2|5.4|7.1|15.6|17.5|4.5"/>
</p:tagLst>
</file>

<file path=ppt/tags/tag46.xml><?xml version="1.0" encoding="utf-8"?>
<p:tagLst xmlns:a="http://schemas.openxmlformats.org/drawingml/2006/main" xmlns:r="http://schemas.openxmlformats.org/officeDocument/2006/relationships" xmlns:p="http://schemas.openxmlformats.org/presentationml/2006/main">
  <p:tag name="TIMING" val="|4.6|2.8|2.3"/>
</p:tagLst>
</file>

<file path=ppt/tags/tag47.xml><?xml version="1.0" encoding="utf-8"?>
<p:tagLst xmlns:a="http://schemas.openxmlformats.org/drawingml/2006/main" xmlns:r="http://schemas.openxmlformats.org/officeDocument/2006/relationships" xmlns:p="http://schemas.openxmlformats.org/presentationml/2006/main">
  <p:tag name="TIMING" val="|39.5"/>
</p:tagLst>
</file>

<file path=ppt/tags/tag48.xml><?xml version="1.0" encoding="utf-8"?>
<p:tagLst xmlns:a="http://schemas.openxmlformats.org/drawingml/2006/main" xmlns:r="http://schemas.openxmlformats.org/officeDocument/2006/relationships" xmlns:p="http://schemas.openxmlformats.org/presentationml/2006/main">
  <p:tag name="TIMING" val="|2.4|1.9|10|8.9"/>
</p:tagLst>
</file>

<file path=ppt/tags/tag5.xml><?xml version="1.0" encoding="utf-8"?>
<p:tagLst xmlns:a="http://schemas.openxmlformats.org/drawingml/2006/main" xmlns:r="http://schemas.openxmlformats.org/officeDocument/2006/relationships" xmlns:p="http://schemas.openxmlformats.org/presentationml/2006/main">
  <p:tag name="TIMING" val="|4"/>
</p:tagLst>
</file>

<file path=ppt/tags/tag6.xml><?xml version="1.0" encoding="utf-8"?>
<p:tagLst xmlns:a="http://schemas.openxmlformats.org/drawingml/2006/main" xmlns:r="http://schemas.openxmlformats.org/officeDocument/2006/relationships" xmlns:p="http://schemas.openxmlformats.org/presentationml/2006/main">
  <p:tag name="TIMING" val="|6.4|9.7|2.9|7.4|11.7"/>
</p:tagLst>
</file>

<file path=ppt/tags/tag7.xml><?xml version="1.0" encoding="utf-8"?>
<p:tagLst xmlns:a="http://schemas.openxmlformats.org/drawingml/2006/main" xmlns:r="http://schemas.openxmlformats.org/officeDocument/2006/relationships" xmlns:p="http://schemas.openxmlformats.org/presentationml/2006/main">
  <p:tag name="TIMING" val="|3.2|11.9|5.9|5.1"/>
</p:tagLst>
</file>

<file path=ppt/tags/tag8.xml><?xml version="1.0" encoding="utf-8"?>
<p:tagLst xmlns:a="http://schemas.openxmlformats.org/drawingml/2006/main" xmlns:r="http://schemas.openxmlformats.org/officeDocument/2006/relationships" xmlns:p="http://schemas.openxmlformats.org/presentationml/2006/main">
  <p:tag name="TIMING" val="|3.6"/>
</p:tagLst>
</file>

<file path=ppt/tags/tag9.xml><?xml version="1.0" encoding="utf-8"?>
<p:tagLst xmlns:a="http://schemas.openxmlformats.org/drawingml/2006/main" xmlns:r="http://schemas.openxmlformats.org/officeDocument/2006/relationships" xmlns:p="http://schemas.openxmlformats.org/presentationml/2006/main">
  <p:tag name="TIMING" val="|3.6|1.4|4"/>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Blank Presentation">
      <a:majorFont>
        <a:latin typeface="Georgi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eneva"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Genev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 Presentation</Template>
  <TotalTime>21352</TotalTime>
  <Words>7778</Words>
  <Application>Microsoft Macintosh PowerPoint</Application>
  <PresentationFormat>On-screen Show (4:3)</PresentationFormat>
  <Paragraphs>991</Paragraphs>
  <Slides>81</Slides>
  <Notes>66</Notes>
  <HiddenSlides>7</HiddenSlides>
  <MMClips>66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ＭＳ Ｐゴシック</vt:lpstr>
      <vt:lpstr>Arial</vt:lpstr>
      <vt:lpstr>Cambria Math</vt:lpstr>
      <vt:lpstr>Courier</vt:lpstr>
      <vt:lpstr>Courier New</vt:lpstr>
      <vt:lpstr>Geneva</vt:lpstr>
      <vt:lpstr>Georgia</vt:lpstr>
      <vt:lpstr>Times</vt:lpstr>
      <vt:lpstr>Verdana</vt:lpstr>
      <vt:lpstr>Wingdings</vt:lpstr>
      <vt:lpstr>Blank Presentation</vt:lpstr>
      <vt:lpstr>PlanAlyzer</vt:lpstr>
      <vt:lpstr>What this talk is about</vt:lpstr>
      <vt:lpstr>What are online field experiments?</vt:lpstr>
      <vt:lpstr>Suppose you run a website…</vt:lpstr>
      <vt:lpstr>Suppose you run a website…</vt:lpstr>
      <vt:lpstr>Suppose you run a website…</vt:lpstr>
      <vt:lpstr>Congratulations!  An A/B test on the web is a simple online experiment!</vt:lpstr>
      <vt:lpstr>Now that you’ve written a online field experiment…  </vt:lpstr>
      <vt:lpstr>Analyze the results, or:</vt:lpstr>
      <vt:lpstr>Possible Intended Analysis</vt:lpstr>
      <vt:lpstr>Possible Intended Analysis</vt:lpstr>
      <vt:lpstr>Possible Intended Analysis</vt:lpstr>
      <vt:lpstr>Problemz!</vt:lpstr>
      <vt:lpstr>No worries; use a DSL!</vt:lpstr>
      <vt:lpstr>PlanOut Framework  + DSL (by Facebook)</vt:lpstr>
      <vt:lpstr>PlanOut Framework  + DSL (by Facebook)</vt:lpstr>
      <vt:lpstr>PlanOut Framework  + DSL (by Facebook)</vt:lpstr>
      <vt:lpstr>PlanOut Framework  + DSL (by Facebook)</vt:lpstr>
      <vt:lpstr>Solution: PlanOut DSL (by Facebook)</vt:lpstr>
      <vt:lpstr>How does PlanOut express this mapping? </vt:lpstr>
      <vt:lpstr>How PlanOut expresses mapping</vt:lpstr>
      <vt:lpstr>How PlanOut expresses mapping</vt:lpstr>
      <vt:lpstr>How PlanOut expresses mapping</vt:lpstr>
      <vt:lpstr>An aside about PlanOut</vt:lpstr>
      <vt:lpstr>Yay, we’re done? Right??</vt:lpstr>
      <vt:lpstr>How does PlanOut express this mapping? </vt:lpstr>
      <vt:lpstr>Where does bias emerge?</vt:lpstr>
      <vt:lpstr>Where does bias emerge?</vt:lpstr>
      <vt:lpstr>What can we reason about without user data?</vt:lpstr>
      <vt:lpstr>Where does bias emerge?</vt:lpstr>
      <vt:lpstr>What does PlanAlyzer do?</vt:lpstr>
      <vt:lpstr>How?</vt:lpstr>
      <vt:lpstr>Why static analysis for these programs?</vt:lpstr>
      <vt:lpstr>Threat: Recording non-random “treatments”</vt:lpstr>
      <vt:lpstr>Threat: Recording non-random “treatments”</vt:lpstr>
      <vt:lpstr>Fix: Recording non-random “treatments”</vt:lpstr>
      <vt:lpstr>Crisis averted!</vt:lpstr>
      <vt:lpstr>Threat: Not recording values conditioned on</vt:lpstr>
      <vt:lpstr>Threat: Not recording values conditioned on</vt:lpstr>
      <vt:lpstr>Fix: Not recording values conditioned on</vt:lpstr>
      <vt:lpstr>Crisis averted!</vt:lpstr>
      <vt:lpstr>Threat: Inadvertently turning off randomization</vt:lpstr>
      <vt:lpstr>Threat: Inadvertently turning off randomization</vt:lpstr>
      <vt:lpstr>Threat: Inadvertently turning off randomization</vt:lpstr>
      <vt:lpstr>Threat: Inadvertently turning off randomization</vt:lpstr>
      <vt:lpstr>Threat: Inadvertently turning off randomization</vt:lpstr>
      <vt:lpstr>Threat: Inadvertently turning off randomization</vt:lpstr>
      <vt:lpstr>Can’t succeed at everything</vt:lpstr>
      <vt:lpstr>What does PlanAlyzer do?</vt:lpstr>
      <vt:lpstr>What does PlanAlyzer do?</vt:lpstr>
      <vt:lpstr>First example contrast</vt:lpstr>
      <vt:lpstr>Contrasts over subpopulations</vt:lpstr>
      <vt:lpstr>Generate contrasts for conditioning sets</vt:lpstr>
      <vt:lpstr>What does PlanAlyzer do?</vt:lpstr>
      <vt:lpstr>How to evaluate?</vt:lpstr>
      <vt:lpstr>Acquiring a corpus of online experiments</vt:lpstr>
      <vt:lpstr>Acquiring a corpus of online experiments</vt:lpstr>
      <vt:lpstr>Acquiring a corpus of online experiments</vt:lpstr>
      <vt:lpstr>How well do these corpora do?</vt:lpstr>
      <vt:lpstr>How well does PlanAlyzer do?</vt:lpstr>
      <vt:lpstr>How well does PlanAlyzer do?</vt:lpstr>
      <vt:lpstr>How well does PlanAlyzer do?</vt:lpstr>
      <vt:lpstr>How well does PlanAlyzer do?</vt:lpstr>
      <vt:lpstr>How well does PlanAlyzer do?</vt:lpstr>
      <vt:lpstr>How well does PlanAlyzer do?</vt:lpstr>
      <vt:lpstr>How well does PlanAlyzer do?</vt:lpstr>
      <vt:lpstr>How well does PlanAlyzer do?</vt:lpstr>
      <vt:lpstr>Concluding remarks</vt:lpstr>
      <vt:lpstr>A Call to Action</vt:lpstr>
      <vt:lpstr>Thank you!</vt:lpstr>
      <vt:lpstr>How well does PlanAlyzer do?</vt:lpstr>
      <vt:lpstr>How well does PlanAlyzer do?</vt:lpstr>
      <vt:lpstr>How well does PlanAlyzer do?</vt:lpstr>
      <vt:lpstr>How well does PlanAlyzer do?</vt:lpstr>
      <vt:lpstr>How well does PlanAlyzer do?</vt:lpstr>
      <vt:lpstr>PlanOut programs are software </vt:lpstr>
      <vt:lpstr>Non-A/B tests</vt:lpstr>
      <vt:lpstr>Where to go from here?</vt:lpstr>
      <vt:lpstr>Performance</vt:lpstr>
      <vt:lpstr>Variable Labels</vt:lpstr>
      <vt:lpstr>Threats to the Validity of the Evaluation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Tentative Title: Amidar Simulator Update</dc:title>
  <dc:creator>Emma Tosch</dc:creator>
  <cp:lastModifiedBy>Emma Tosch</cp:lastModifiedBy>
  <cp:revision>207</cp:revision>
  <dcterms:created xsi:type="dcterms:W3CDTF">2018-07-12T04:50:07Z</dcterms:created>
  <dcterms:modified xsi:type="dcterms:W3CDTF">2019-10-23T13:53:40Z</dcterms:modified>
</cp:coreProperties>
</file>